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Estilo claro 1 - Acento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42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BEC82104-848E-48DC-A472-1AAA7E6D23D9}" type="datetimeFigureOut">
              <a:rPr lang="es-MX" smtClean="0"/>
              <a:t>16/11/2012</a:t>
            </a:fld>
            <a:endParaRPr lang="es-MX"/>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s-MX"/>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FB65A221-C2B5-4D91-B5C2-B23A60CC37A9}" type="slidenum">
              <a:rPr lang="es-MX" smtClean="0"/>
              <a:t>‹Nº›</a:t>
            </a:fld>
            <a:endParaRPr lang="es-MX"/>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BEC82104-848E-48DC-A472-1AAA7E6D23D9}" type="datetimeFigureOut">
              <a:rPr lang="es-MX" smtClean="0"/>
              <a:t>16/11/2012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FB65A221-C2B5-4D91-B5C2-B23A60CC37A9}" type="slidenum">
              <a:rPr lang="es-MX" smtClean="0"/>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BEC82104-848E-48DC-A472-1AAA7E6D23D9}" type="datetimeFigureOut">
              <a:rPr lang="es-MX" smtClean="0"/>
              <a:t>16/11/2012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FB65A221-C2B5-4D91-B5C2-B23A60CC37A9}" type="slidenum">
              <a:rPr lang="es-MX" smtClean="0"/>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EC82104-848E-48DC-A472-1AAA7E6D23D9}" type="datetimeFigureOut">
              <a:rPr lang="es-MX" smtClean="0"/>
              <a:t>16/11/2012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FB65A221-C2B5-4D91-B5C2-B23A60CC37A9}" type="slidenum">
              <a:rPr lang="es-MX" smtClean="0"/>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EC82104-848E-48DC-A472-1AAA7E6D23D9}" type="datetimeFigureOut">
              <a:rPr lang="es-MX" smtClean="0"/>
              <a:t>16/11/2012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FB65A221-C2B5-4D91-B5C2-B23A60CC37A9}" type="slidenum">
              <a:rPr lang="es-MX" smtClean="0"/>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5" name="Date Placeholder 4"/>
          <p:cNvSpPr>
            <a:spLocks noGrp="1"/>
          </p:cNvSpPr>
          <p:nvPr>
            <p:ph type="dt" sz="half" idx="10"/>
          </p:nvPr>
        </p:nvSpPr>
        <p:spPr/>
        <p:txBody>
          <a:bodyPr/>
          <a:lstStyle/>
          <a:p>
            <a:fld id="{BEC82104-848E-48DC-A472-1AAA7E6D23D9}" type="datetimeFigureOut">
              <a:rPr lang="es-MX" smtClean="0"/>
              <a:t>16/11/2012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FB65A221-C2B5-4D91-B5C2-B23A60CC37A9}" type="slidenum">
              <a:rPr lang="es-MX" smtClean="0"/>
              <a:t>‹Nº›</a:t>
            </a:fld>
            <a:endParaRPr lang="es-MX"/>
          </a:p>
        </p:txBody>
      </p:sp>
      <p:sp>
        <p:nvSpPr>
          <p:cNvPr id="9" name="Content Placeholder 8"/>
          <p:cNvSpPr>
            <a:spLocks noGrp="1"/>
          </p:cNvSpPr>
          <p:nvPr>
            <p:ph sz="quarter" idx="13"/>
          </p:nvPr>
        </p:nvSpPr>
        <p:spPr>
          <a:xfrm>
            <a:off x="1042416" y="2313432"/>
            <a:ext cx="3419856" cy="349300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BEC82104-848E-48DC-A472-1AAA7E6D23D9}" type="datetimeFigureOut">
              <a:rPr lang="es-MX" smtClean="0"/>
              <a:t>16/11/2012</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FB65A221-C2B5-4D91-B5C2-B23A60CC37A9}" type="slidenum">
              <a:rPr lang="es-MX" smtClean="0"/>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BEC82104-848E-48DC-A472-1AAA7E6D23D9}" type="datetimeFigureOut">
              <a:rPr lang="es-MX" smtClean="0"/>
              <a:t>16/11/2012</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FB65A221-C2B5-4D91-B5C2-B23A60CC37A9}" type="slidenum">
              <a:rPr lang="es-MX" smtClean="0"/>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C82104-848E-48DC-A472-1AAA7E6D23D9}" type="datetimeFigureOut">
              <a:rPr lang="es-MX" smtClean="0"/>
              <a:t>16/11/2012</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FB65A221-C2B5-4D91-B5C2-B23A60CC37A9}" type="slidenum">
              <a:rPr lang="es-MX" smtClean="0"/>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BEC82104-848E-48DC-A472-1AAA7E6D23D9}" type="datetimeFigureOut">
              <a:rPr lang="es-MX" smtClean="0"/>
              <a:t>16/11/2012</a:t>
            </a:fld>
            <a:endParaRPr lang="es-MX"/>
          </a:p>
        </p:txBody>
      </p:sp>
      <p:sp>
        <p:nvSpPr>
          <p:cNvPr id="7" name="Slide Number Placeholder 6"/>
          <p:cNvSpPr>
            <a:spLocks noGrp="1"/>
          </p:cNvSpPr>
          <p:nvPr>
            <p:ph type="sldNum" sz="quarter" idx="12"/>
          </p:nvPr>
        </p:nvSpPr>
        <p:spPr/>
        <p:txBody>
          <a:bodyPr/>
          <a:lstStyle/>
          <a:p>
            <a:fld id="{FB65A221-C2B5-4D91-B5C2-B23A60CC37A9}" type="slidenum">
              <a:rPr lang="es-MX" smtClean="0"/>
              <a:t>‹Nº›</a:t>
            </a:fld>
            <a:endParaRPr lang="es-MX"/>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s-MX"/>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s-ES" smtClean="0"/>
              <a:t>Haga clic para modificar el estilo de título del patrón</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s-ES" smtClean="0"/>
              <a:t>Haga clic para modificar el estilo de título del patrón</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EC82104-848E-48DC-A472-1AAA7E6D23D9}" type="datetimeFigureOut">
              <a:rPr lang="es-MX" smtClean="0"/>
              <a:t>16/11/2012</a:t>
            </a:fld>
            <a:endParaRPr lang="es-MX"/>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s-MX"/>
          </a:p>
        </p:txBody>
      </p:sp>
      <p:sp>
        <p:nvSpPr>
          <p:cNvPr id="7" name="Slide Number Placeholder 6"/>
          <p:cNvSpPr>
            <a:spLocks noGrp="1"/>
          </p:cNvSpPr>
          <p:nvPr>
            <p:ph type="sldNum" sz="quarter" idx="12"/>
          </p:nvPr>
        </p:nvSpPr>
        <p:spPr/>
        <p:txBody>
          <a:bodyPr/>
          <a:lstStyle/>
          <a:p>
            <a:fld id="{FB65A221-C2B5-4D91-B5C2-B23A60CC37A9}" type="slidenum">
              <a:rPr lang="es-MX" smtClean="0"/>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BEC82104-848E-48DC-A472-1AAA7E6D23D9}" type="datetimeFigureOut">
              <a:rPr lang="es-MX" smtClean="0"/>
              <a:t>16/11/2012</a:t>
            </a:fld>
            <a:endParaRPr lang="es-MX"/>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s-MX"/>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FB65A221-C2B5-4D91-B5C2-B23A60CC37A9}" type="slidenum">
              <a:rPr lang="es-MX" smtClean="0"/>
              <a:t>‹Nº›</a:t>
            </a:fld>
            <a:endParaRPr lang="es-MX"/>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4.jpeg"/><Relationship Id="rId1" Type="http://schemas.openxmlformats.org/officeDocument/2006/relationships/slideLayout" Target="../slideLayouts/slideLayout7.xml"/><Relationship Id="rId5" Type="http://schemas.openxmlformats.org/officeDocument/2006/relationships/image" Target="../media/image29.jpeg"/><Relationship Id="rId4" Type="http://schemas.openxmlformats.org/officeDocument/2006/relationships/image" Target="../media/image28.png"/></Relationships>
</file>

<file path=ppt/slides/_rels/slide11.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image" Target="../media/image4.jpeg"/><Relationship Id="rId1" Type="http://schemas.openxmlformats.org/officeDocument/2006/relationships/slideLayout" Target="../slideLayouts/slideLayout7.xml"/><Relationship Id="rId4" Type="http://schemas.microsoft.com/office/2007/relationships/hdphoto" Target="../media/hdphoto1.wdp"/></Relationships>
</file>

<file path=ppt/slides/_rels/slide12.xml.rels><?xml version="1.0" encoding="UTF-8" standalone="yes"?>
<Relationships xmlns="http://schemas.openxmlformats.org/package/2006/relationships"><Relationship Id="rId3" Type="http://schemas.openxmlformats.org/officeDocument/2006/relationships/image" Target="../media/image31.jpeg"/><Relationship Id="rId2" Type="http://schemas.openxmlformats.org/officeDocument/2006/relationships/image" Target="../media/image4.jpeg"/><Relationship Id="rId1" Type="http://schemas.openxmlformats.org/officeDocument/2006/relationships/slideLayout" Target="../slideLayouts/slideLayout7.xml"/><Relationship Id="rId5" Type="http://schemas.openxmlformats.org/officeDocument/2006/relationships/image" Target="../media/image33.jpeg"/><Relationship Id="rId4" Type="http://schemas.openxmlformats.org/officeDocument/2006/relationships/image" Target="../media/image32.jpeg"/></Relationships>
</file>

<file path=ppt/slides/_rels/slide13.xml.rels><?xml version="1.0" encoding="UTF-8" standalone="yes"?>
<Relationships xmlns="http://schemas.openxmlformats.org/package/2006/relationships"><Relationship Id="rId3" Type="http://schemas.openxmlformats.org/officeDocument/2006/relationships/image" Target="../media/image34.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35.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6.gi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38.gif"/><Relationship Id="rId2" Type="http://schemas.openxmlformats.org/officeDocument/2006/relationships/image" Target="../media/image37.gif"/><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17.xml.rels><?xml version="1.0" encoding="UTF-8" standalone="yes"?>
<Relationships xmlns="http://schemas.openxmlformats.org/package/2006/relationships"><Relationship Id="rId3" Type="http://schemas.openxmlformats.org/officeDocument/2006/relationships/image" Target="../media/image39.gif"/><Relationship Id="rId2" Type="http://schemas.openxmlformats.org/officeDocument/2006/relationships/image" Target="../media/image4.jpeg"/><Relationship Id="rId1" Type="http://schemas.openxmlformats.org/officeDocument/2006/relationships/slideLayout" Target="../slideLayouts/slideLayout7.xml"/><Relationship Id="rId6" Type="http://schemas.openxmlformats.org/officeDocument/2006/relationships/image" Target="../media/image42.jpeg"/><Relationship Id="rId5" Type="http://schemas.openxmlformats.org/officeDocument/2006/relationships/image" Target="../media/image41.jpeg"/><Relationship Id="rId4" Type="http://schemas.openxmlformats.org/officeDocument/2006/relationships/image" Target="../media/image40.jpeg"/></Relationships>
</file>

<file path=ppt/slides/_rels/slide18.xml.rels><?xml version="1.0" encoding="UTF-8" standalone="yes"?>
<Relationships xmlns="http://schemas.openxmlformats.org/package/2006/relationships"><Relationship Id="rId3" Type="http://schemas.openxmlformats.org/officeDocument/2006/relationships/image" Target="../media/image43.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20.xml.rels><?xml version="1.0" encoding="UTF-8" standalone="yes"?>
<Relationships xmlns="http://schemas.openxmlformats.org/package/2006/relationships"><Relationship Id="rId3" Type="http://schemas.openxmlformats.org/officeDocument/2006/relationships/hyperlink" Target="http://www.sappiens.com/castellano/articulos.nsf/Inform%C3%A1tica/Desarrollo_tecnol%C3%B3gico_en_la_Sociedad/E01CB3D207D06C11C12571FF0009204A!opendocument" TargetMode="External"/><Relationship Id="rId7" Type="http://schemas.openxmlformats.org/officeDocument/2006/relationships/hyperlink" Target="http://metacampus.udgvirtual.udg.mx/metacampus-liferay-portlet/viewFile?id=539&amp;persistence=AVACursosPersistenceF0079" TargetMode="External"/><Relationship Id="rId2" Type="http://schemas.openxmlformats.org/officeDocument/2006/relationships/image" Target="../media/image4.jpeg"/><Relationship Id="rId1" Type="http://schemas.openxmlformats.org/officeDocument/2006/relationships/slideLayout" Target="../slideLayouts/slideLayout7.xml"/><Relationship Id="rId6" Type="http://schemas.openxmlformats.org/officeDocument/2006/relationships/hyperlink" Target="http://metacampus.udgvirtual.udg.mx/metacampus-liferay-portlet/viewFile?id=545&amp;persistence=AVACursosPersistenceF0079" TargetMode="External"/><Relationship Id="rId5" Type="http://schemas.openxmlformats.org/officeDocument/2006/relationships/hyperlink" Target="http://www.ucol.mx/acerca/coordinaciones/cgic/cgic/Ejeinvestigacion/Bibliografia/Definiciones%20de%20ciencia.pdf" TargetMode="External"/><Relationship Id="rId4" Type="http://schemas.openxmlformats.org/officeDocument/2006/relationships/hyperlink" Target="http://www.ub.edu/geocrit/sn/sn-170-26.htM"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4.jpeg"/><Relationship Id="rId1" Type="http://schemas.openxmlformats.org/officeDocument/2006/relationships/slideLayout" Target="../slideLayouts/slideLayout7.xml"/><Relationship Id="rId5" Type="http://schemas.openxmlformats.org/officeDocument/2006/relationships/image" Target="../media/image9.jpeg"/><Relationship Id="rId4" Type="http://schemas.openxmlformats.org/officeDocument/2006/relationships/image" Target="../media/image8.jpeg"/></Relationships>
</file>

<file path=ppt/slides/_rels/slide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4.jpeg"/><Relationship Id="rId1" Type="http://schemas.openxmlformats.org/officeDocument/2006/relationships/slideLayout" Target="../slideLayouts/slideLayout7.xml"/><Relationship Id="rId5" Type="http://schemas.openxmlformats.org/officeDocument/2006/relationships/image" Target="../media/image12.jpeg"/><Relationship Id="rId4" Type="http://schemas.openxmlformats.org/officeDocument/2006/relationships/image" Target="../media/image11.jpeg"/></Relationships>
</file>

<file path=ppt/slides/_rels/slide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4.jpeg"/><Relationship Id="rId1" Type="http://schemas.openxmlformats.org/officeDocument/2006/relationships/slideLayout" Target="../slideLayouts/slideLayout7.xml"/><Relationship Id="rId5" Type="http://schemas.openxmlformats.org/officeDocument/2006/relationships/image" Target="../media/image15.jpeg"/><Relationship Id="rId4" Type="http://schemas.openxmlformats.org/officeDocument/2006/relationships/image" Target="../media/image14.gif"/></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6.jpeg"/><Relationship Id="rId1" Type="http://schemas.openxmlformats.org/officeDocument/2006/relationships/slideLayout" Target="../slideLayouts/slideLayout7.xml"/><Relationship Id="rId5" Type="http://schemas.openxmlformats.org/officeDocument/2006/relationships/image" Target="../media/image18.jpeg"/><Relationship Id="rId4" Type="http://schemas.openxmlformats.org/officeDocument/2006/relationships/image" Target="../media/image17.jpeg"/></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9.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4.jpeg"/><Relationship Id="rId1" Type="http://schemas.openxmlformats.org/officeDocument/2006/relationships/slideLayout" Target="../slideLayouts/slideLayout7.xml"/><Relationship Id="rId6" Type="http://schemas.openxmlformats.org/officeDocument/2006/relationships/image" Target="../media/image23.jpeg"/><Relationship Id="rId5" Type="http://schemas.openxmlformats.org/officeDocument/2006/relationships/image" Target="../media/image22.png"/><Relationship Id="rId4" Type="http://schemas.openxmlformats.org/officeDocument/2006/relationships/image" Target="../media/image21.gif"/></Relationships>
</file>

<file path=ppt/slides/_rels/slide9.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image" Target="../media/image4.jpeg"/><Relationship Id="rId1" Type="http://schemas.openxmlformats.org/officeDocument/2006/relationships/slideLayout" Target="../slideLayouts/slideLayout7.xml"/><Relationship Id="rId5" Type="http://schemas.openxmlformats.org/officeDocument/2006/relationships/image" Target="../media/image26.jpeg"/><Relationship Id="rId4" Type="http://schemas.openxmlformats.org/officeDocument/2006/relationships/image" Target="../media/image25.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140000"/>
                <a:lumMod val="120000"/>
              </a:schemeClr>
            </a:gs>
            <a:gs pos="100000">
              <a:schemeClr val="bg2">
                <a:tint val="97000"/>
                <a:shade val="70000"/>
                <a:satMod val="190000"/>
                <a:lumMod val="72000"/>
              </a:schemeClr>
            </a:gs>
          </a:gsLst>
          <a:path path="circle">
            <a:fillToRect l="50000" t="50000" r="50000"/>
          </a:path>
        </a:gradFill>
        <a:effectLst/>
      </p:bgPr>
    </p:bg>
    <p:spTree>
      <p:nvGrpSpPr>
        <p:cNvPr id="1" name=""/>
        <p:cNvGrpSpPr/>
        <p:nvPr/>
      </p:nvGrpSpPr>
      <p:grpSpPr>
        <a:xfrm>
          <a:off x="0" y="0"/>
          <a:ext cx="0" cy="0"/>
          <a:chOff x="0" y="0"/>
          <a:chExt cx="0" cy="0"/>
        </a:xfrm>
      </p:grpSpPr>
      <p:sp>
        <p:nvSpPr>
          <p:cNvPr id="4" name="3 Rectángulo"/>
          <p:cNvSpPr>
            <a:spLocks noChangeArrowheads="1"/>
          </p:cNvSpPr>
          <p:nvPr/>
        </p:nvSpPr>
        <p:spPr bwMode="auto">
          <a:xfrm>
            <a:off x="4572000" y="2271128"/>
            <a:ext cx="3672408" cy="3577903"/>
          </a:xfrm>
          <a:prstGeom prst="rect">
            <a:avLst/>
          </a:prstGeom>
          <a:noFill/>
          <a:ln w="9525">
            <a:noFill/>
            <a:miter lim="800000"/>
            <a:headEnd/>
            <a:tailEnd/>
          </a:ln>
        </p:spPr>
        <p:txBody>
          <a:bodyPr wrap="square">
            <a:spAutoFit/>
          </a:bodyPr>
          <a:lstStyle/>
          <a:p>
            <a:pPr algn="ctr"/>
            <a:endParaRPr lang="es-MX" sz="1100" dirty="0" smtClean="0">
              <a:latin typeface="Calibri" pitchFamily="34" charset="0"/>
            </a:endParaRPr>
          </a:p>
          <a:p>
            <a:pPr algn="r"/>
            <a:endParaRPr lang="es-MX" sz="1400" dirty="0">
              <a:latin typeface="Calibri" pitchFamily="34" charset="0"/>
            </a:endParaRPr>
          </a:p>
          <a:p>
            <a:pPr algn="ctr"/>
            <a:r>
              <a:rPr lang="es-MX" sz="1550" dirty="0" smtClean="0">
                <a:latin typeface="Calibri" pitchFamily="34" charset="0"/>
              </a:rPr>
              <a:t>DESARROLLO DE PROYECTO DE TITULACIÓN </a:t>
            </a:r>
          </a:p>
          <a:p>
            <a:pPr algn="ctr"/>
            <a:r>
              <a:rPr lang="es-MX" sz="1550" i="1" dirty="0" smtClean="0">
                <a:latin typeface="Calibri" pitchFamily="34" charset="0"/>
              </a:rPr>
              <a:t>COLOQUIO LTI 2012 – B   </a:t>
            </a:r>
          </a:p>
          <a:p>
            <a:pPr algn="ctr"/>
            <a:endParaRPr lang="es-MX" sz="1550" i="1" dirty="0" smtClean="0">
              <a:latin typeface="Calibri" pitchFamily="34" charset="0"/>
            </a:endParaRPr>
          </a:p>
          <a:p>
            <a:pPr algn="ctr"/>
            <a:r>
              <a:rPr lang="es-MX" sz="1550" i="1" dirty="0" smtClean="0">
                <a:latin typeface="Calibri" pitchFamily="34" charset="0"/>
              </a:rPr>
              <a:t>    “</a:t>
            </a:r>
            <a:r>
              <a:rPr lang="es-MX" sz="1550" b="1" i="1" dirty="0" smtClean="0">
                <a:latin typeface="Calibri" pitchFamily="34" charset="0"/>
              </a:rPr>
              <a:t>PRESENTACIÓN DEL PROYECTO</a:t>
            </a:r>
            <a:r>
              <a:rPr lang="es-MX" sz="1550" i="1" dirty="0" smtClean="0">
                <a:latin typeface="Calibri" pitchFamily="34" charset="0"/>
              </a:rPr>
              <a:t>”</a:t>
            </a:r>
          </a:p>
          <a:p>
            <a:pPr algn="ctr"/>
            <a:endParaRPr lang="es-MX" sz="1550" dirty="0" smtClean="0">
              <a:latin typeface="Calibri" pitchFamily="34" charset="0"/>
            </a:endParaRPr>
          </a:p>
          <a:p>
            <a:pPr algn="ctr"/>
            <a:endParaRPr lang="es-MX" sz="1550" dirty="0">
              <a:latin typeface="Calibri" pitchFamily="34" charset="0"/>
            </a:endParaRPr>
          </a:p>
          <a:p>
            <a:pPr algn="ctr"/>
            <a:r>
              <a:rPr lang="es-MX" sz="1550" dirty="0" smtClean="0">
                <a:latin typeface="Calibri" pitchFamily="34" charset="0"/>
              </a:rPr>
              <a:t>FASE IV </a:t>
            </a:r>
          </a:p>
          <a:p>
            <a:pPr algn="ctr"/>
            <a:r>
              <a:rPr lang="es-MX" sz="1550" dirty="0" smtClean="0">
                <a:latin typeface="Calibri" pitchFamily="34" charset="0"/>
              </a:rPr>
              <a:t>ACTIVIDAD DE APRENDIZAJE NO. 1</a:t>
            </a:r>
          </a:p>
          <a:p>
            <a:pPr algn="ctr"/>
            <a:endParaRPr lang="es-MX" sz="1550" dirty="0" smtClean="0">
              <a:latin typeface="Calibri" pitchFamily="34" charset="0"/>
            </a:endParaRPr>
          </a:p>
          <a:p>
            <a:pPr algn="ctr"/>
            <a:endParaRPr lang="es-MX" sz="1550" dirty="0" smtClean="0">
              <a:latin typeface="Calibri" pitchFamily="34" charset="0"/>
            </a:endParaRPr>
          </a:p>
          <a:p>
            <a:pPr algn="ctr"/>
            <a:endParaRPr lang="es-MX" sz="1550" dirty="0">
              <a:latin typeface="Calibri" pitchFamily="34" charset="0"/>
            </a:endParaRPr>
          </a:p>
          <a:p>
            <a:pPr algn="ctr"/>
            <a:endParaRPr lang="es-MX" sz="1550" dirty="0" smtClean="0">
              <a:latin typeface="Calibri" pitchFamily="34" charset="0"/>
            </a:endParaRPr>
          </a:p>
          <a:p>
            <a:pPr algn="ctr"/>
            <a:r>
              <a:rPr lang="es-MX" sz="1550" dirty="0" smtClean="0">
                <a:latin typeface="Calibri" pitchFamily="34" charset="0"/>
              </a:rPr>
              <a:t>15 DE NOVIEMBRE DEL 2012</a:t>
            </a:r>
            <a:endParaRPr lang="es-MX" sz="1550" dirty="0">
              <a:latin typeface="Constantia" pitchFamily="18" charset="0"/>
            </a:endParaRPr>
          </a:p>
        </p:txBody>
      </p:sp>
      <p:pic>
        <p:nvPicPr>
          <p:cNvPr id="5" name="4 Imagen" descr="logo.png"/>
          <p:cNvPicPr>
            <a:picLocks noChangeAspect="1"/>
          </p:cNvPicPr>
          <p:nvPr/>
        </p:nvPicPr>
        <p:blipFill>
          <a:blip r:embed="rId2"/>
          <a:stretch>
            <a:fillRect/>
          </a:stretch>
        </p:blipFill>
        <p:spPr>
          <a:xfrm>
            <a:off x="1362925" y="3226738"/>
            <a:ext cx="1769196" cy="2406408"/>
          </a:xfrm>
          <a:prstGeom prst="rect">
            <a:avLst/>
          </a:prstGeom>
        </p:spPr>
      </p:pic>
      <p:pic>
        <p:nvPicPr>
          <p:cNvPr id="6" name="5 Imagen" descr="logo2.gif"/>
          <p:cNvPicPr>
            <a:picLocks noChangeAspect="1"/>
          </p:cNvPicPr>
          <p:nvPr/>
        </p:nvPicPr>
        <p:blipFill>
          <a:blip r:embed="rId3"/>
          <a:stretch>
            <a:fillRect/>
          </a:stretch>
        </p:blipFill>
        <p:spPr>
          <a:xfrm>
            <a:off x="5364088" y="424255"/>
            <a:ext cx="1828170" cy="1400934"/>
          </a:xfrm>
          <a:prstGeom prst="rect">
            <a:avLst/>
          </a:prstGeom>
        </p:spPr>
      </p:pic>
      <p:sp>
        <p:nvSpPr>
          <p:cNvPr id="7" name="Cuadro de texto 2"/>
          <p:cNvSpPr txBox="1">
            <a:spLocks noChangeArrowheads="1"/>
          </p:cNvSpPr>
          <p:nvPr/>
        </p:nvSpPr>
        <p:spPr bwMode="auto">
          <a:xfrm>
            <a:off x="3132121" y="3429000"/>
            <a:ext cx="265113" cy="252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s-MX" sz="1600" b="1" i="0" u="none" strike="noStrike" cap="none" normalizeH="0" baseline="0" dirty="0" smtClean="0">
                <a:ln>
                  <a:noFill/>
                </a:ln>
                <a:effectLst/>
                <a:latin typeface="Arial" pitchFamily="34" charset="0"/>
                <a:cs typeface="Arial" pitchFamily="34" charset="0"/>
              </a:rPr>
              <a:t>®</a:t>
            </a:r>
            <a:endParaRPr kumimoji="0" lang="es-MX" sz="1600" b="0" i="0" u="none" strike="noStrike" cap="none" normalizeH="0" baseline="0" dirty="0" smtClean="0">
              <a:ln>
                <a:noFill/>
              </a:ln>
              <a:effectLst/>
              <a:latin typeface="Arial" pitchFamily="34" charset="0"/>
              <a:cs typeface="Arial" pitchFamily="34" charset="0"/>
            </a:endParaRPr>
          </a:p>
        </p:txBody>
      </p:sp>
      <p:sp>
        <p:nvSpPr>
          <p:cNvPr id="8" name="Cuadro de texto 2"/>
          <p:cNvSpPr txBox="1">
            <a:spLocks noChangeArrowheads="1"/>
          </p:cNvSpPr>
          <p:nvPr/>
        </p:nvSpPr>
        <p:spPr bwMode="auto">
          <a:xfrm>
            <a:off x="7157202" y="1270439"/>
            <a:ext cx="265113" cy="252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s-MX" sz="1600" b="1" i="0" u="none" strike="noStrike" cap="none" normalizeH="0" baseline="0" dirty="0" smtClean="0">
                <a:ln>
                  <a:noFill/>
                </a:ln>
                <a:solidFill>
                  <a:schemeClr val="bg1"/>
                </a:solidFill>
                <a:effectLst/>
                <a:latin typeface="Arial" pitchFamily="34" charset="0"/>
                <a:cs typeface="Arial" pitchFamily="34" charset="0"/>
              </a:rPr>
              <a:t>®</a:t>
            </a:r>
            <a:endParaRPr kumimoji="0" lang="es-MX" sz="1600" b="0" i="0" u="none" strike="noStrike" cap="none" normalizeH="0" baseline="0" dirty="0" smtClean="0">
              <a:ln>
                <a:noFill/>
              </a:ln>
              <a:solidFill>
                <a:schemeClr val="bg1"/>
              </a:solidFill>
              <a:effectLst/>
              <a:latin typeface="Arial" pitchFamily="34" charset="0"/>
              <a:cs typeface="Arial" pitchFamily="34" charset="0"/>
            </a:endParaRPr>
          </a:p>
        </p:txBody>
      </p:sp>
      <p:sp>
        <p:nvSpPr>
          <p:cNvPr id="24" name="23 Rectángulo"/>
          <p:cNvSpPr/>
          <p:nvPr/>
        </p:nvSpPr>
        <p:spPr>
          <a:xfrm>
            <a:off x="0" y="686079"/>
            <a:ext cx="4572000" cy="1585049"/>
          </a:xfrm>
          <a:prstGeom prst="rect">
            <a:avLst/>
          </a:prstGeom>
        </p:spPr>
        <p:txBody>
          <a:bodyPr wrap="square">
            <a:spAutoFit/>
          </a:bodyPr>
          <a:lstStyle/>
          <a:p>
            <a:pPr algn="ctr"/>
            <a:r>
              <a:rPr lang="es-MX" sz="2500" b="1" dirty="0" smtClean="0">
                <a:latin typeface="Calibri" pitchFamily="34" charset="0"/>
              </a:rPr>
              <a:t>UNIVERSIDAD DE GUADALAJARA</a:t>
            </a:r>
          </a:p>
          <a:p>
            <a:pPr algn="ctr"/>
            <a:endParaRPr lang="es-MX" b="1" dirty="0" smtClean="0">
              <a:latin typeface="Calibri" pitchFamily="34" charset="0"/>
            </a:endParaRPr>
          </a:p>
          <a:p>
            <a:pPr algn="ctr"/>
            <a:r>
              <a:rPr lang="es-MX" sz="2000" b="1" dirty="0" smtClean="0">
                <a:latin typeface="Calibri" pitchFamily="34" charset="0"/>
              </a:rPr>
              <a:t>SISTEMA DE UNIVERSIDAD VIRTUAL</a:t>
            </a:r>
          </a:p>
          <a:p>
            <a:pPr algn="ctr"/>
            <a:endParaRPr lang="es-MX" b="1" dirty="0" smtClean="0">
              <a:latin typeface="Calibri" pitchFamily="34" charset="0"/>
            </a:endParaRPr>
          </a:p>
          <a:p>
            <a:pPr algn="ctr"/>
            <a:r>
              <a:rPr lang="es-MX" sz="1600" b="1" dirty="0" smtClean="0">
                <a:latin typeface="Calibri" pitchFamily="34" charset="0"/>
              </a:rPr>
              <a:t>LICENCIATURA EN TECNOLOGÍAS E INFORMACIÓN</a:t>
            </a:r>
          </a:p>
        </p:txBody>
      </p:sp>
    </p:spTree>
    <p:extLst>
      <p:ext uri="{BB962C8B-B14F-4D97-AF65-F5344CB8AC3E}">
        <p14:creationId xmlns:p14="http://schemas.microsoft.com/office/powerpoint/2010/main" val="918156064"/>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103579" y="789179"/>
            <a:ext cx="4752528" cy="369332"/>
          </a:xfrm>
          <a:prstGeom prst="rect">
            <a:avLst/>
          </a:prstGeom>
          <a:noFill/>
        </p:spPr>
        <p:txBody>
          <a:bodyPr wrap="square" rtlCol="0">
            <a:spAutoFit/>
          </a:bodyPr>
          <a:lstStyle/>
          <a:p>
            <a:pPr algn="ctr"/>
            <a:r>
              <a:rPr lang="es-MX" b="1" dirty="0" smtClean="0">
                <a:latin typeface="Calibri" pitchFamily="34" charset="0"/>
                <a:cs typeface="Calibri" pitchFamily="34" charset="0"/>
              </a:rPr>
              <a:t>IMPLEMENTACIONES SIMILARES (continuación)</a:t>
            </a:r>
            <a:endParaRPr lang="es-MX" dirty="0" smtClean="0">
              <a:latin typeface="Calibri" pitchFamily="34" charset="0"/>
              <a:cs typeface="Calibri" pitchFamily="34" charset="0"/>
            </a:endParaRPr>
          </a:p>
        </p:txBody>
      </p:sp>
      <p:pic>
        <p:nvPicPr>
          <p:cNvPr id="3" name="Picture 2" descr="C:\Users\Sebastián Cornejo\Pictures\Imagenes de Internet\Proyecto titulacion\SUV 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3399" y="-2"/>
            <a:ext cx="511376" cy="6048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3 Tabla"/>
          <p:cNvGraphicFramePr>
            <a:graphicFrameLocks noGrp="1"/>
          </p:cNvGraphicFramePr>
          <p:nvPr>
            <p:extLst>
              <p:ext uri="{D42A27DB-BD31-4B8C-83A1-F6EECF244321}">
                <p14:modId xmlns:p14="http://schemas.microsoft.com/office/powerpoint/2010/main" val="133938140"/>
              </p:ext>
            </p:extLst>
          </p:nvPr>
        </p:nvGraphicFramePr>
        <p:xfrm>
          <a:off x="1362072" y="1340768"/>
          <a:ext cx="6348095" cy="1809496"/>
        </p:xfrm>
        <a:graphic>
          <a:graphicData uri="http://schemas.openxmlformats.org/drawingml/2006/table">
            <a:tbl>
              <a:tblPr firstRow="1" firstCol="1" bandRow="1">
                <a:tableStyleId>{3B4B98B0-60AC-42C2-AFA5-B58CD77FA1E5}</a:tableStyleId>
              </a:tblPr>
              <a:tblGrid>
                <a:gridCol w="6348095"/>
              </a:tblGrid>
              <a:tr h="0">
                <a:tc>
                  <a:txBody>
                    <a:bodyPr/>
                    <a:lstStyle/>
                    <a:p>
                      <a:pPr>
                        <a:lnSpc>
                          <a:spcPct val="115000"/>
                        </a:lnSpc>
                        <a:spcAft>
                          <a:spcPts val="1000"/>
                        </a:spcAft>
                        <a:tabLst>
                          <a:tab pos="3165475" algn="ctr"/>
                          <a:tab pos="5431790" algn="l"/>
                        </a:tabLst>
                      </a:pPr>
                      <a:r>
                        <a:rPr lang="es-MX" sz="1200" dirty="0">
                          <a:effectLst/>
                        </a:rPr>
                        <a:t> Nombre</a:t>
                      </a:r>
                      <a:endParaRPr lang="es-MX" sz="1100" dirty="0">
                        <a:effectLst/>
                        <a:latin typeface="Calibri"/>
                        <a:ea typeface="Calibri"/>
                        <a:cs typeface="Times New Roman"/>
                      </a:endParaRPr>
                    </a:p>
                  </a:txBody>
                  <a:tcPr marL="68580" marR="68580" marT="0" marB="0"/>
                </a:tc>
              </a:tr>
              <a:tr h="0">
                <a:tc>
                  <a:txBody>
                    <a:bodyPr/>
                    <a:lstStyle/>
                    <a:p>
                      <a:pPr>
                        <a:lnSpc>
                          <a:spcPct val="115000"/>
                        </a:lnSpc>
                        <a:spcAft>
                          <a:spcPts val="1000"/>
                        </a:spcAft>
                      </a:pPr>
                      <a:r>
                        <a:rPr lang="es-MX" sz="1200">
                          <a:effectLst/>
                        </a:rPr>
                        <a:t>MetaOFFline</a:t>
                      </a:r>
                      <a:endParaRPr lang="es-MX" sz="1100">
                        <a:effectLst/>
                        <a:latin typeface="Calibri"/>
                        <a:ea typeface="Calibri"/>
                        <a:cs typeface="Times New Roman"/>
                      </a:endParaRPr>
                    </a:p>
                  </a:txBody>
                  <a:tcPr marL="68580" marR="68580" marT="0" marB="0"/>
                </a:tc>
              </a:tr>
              <a:tr h="0">
                <a:tc>
                  <a:txBody>
                    <a:bodyPr/>
                    <a:lstStyle/>
                    <a:p>
                      <a:pPr algn="ctr">
                        <a:lnSpc>
                          <a:spcPct val="115000"/>
                        </a:lnSpc>
                        <a:spcAft>
                          <a:spcPts val="1000"/>
                        </a:spcAft>
                        <a:tabLst>
                          <a:tab pos="3165475" algn="ctr"/>
                          <a:tab pos="5431790" algn="l"/>
                        </a:tabLst>
                      </a:pPr>
                      <a:r>
                        <a:rPr lang="es-MX" sz="1200" dirty="0">
                          <a:effectLst/>
                        </a:rPr>
                        <a:t>Tipo de proyecto</a:t>
                      </a:r>
                      <a:endParaRPr lang="es-MX" sz="1100" dirty="0">
                        <a:effectLst/>
                        <a:latin typeface="Calibri"/>
                        <a:ea typeface="Calibri"/>
                        <a:cs typeface="Times New Roman"/>
                      </a:endParaRPr>
                    </a:p>
                  </a:txBody>
                  <a:tcPr marL="68580" marR="68580" marT="0" marB="0"/>
                </a:tc>
              </a:tr>
              <a:tr h="0">
                <a:tc>
                  <a:txBody>
                    <a:bodyPr/>
                    <a:lstStyle/>
                    <a:p>
                      <a:pPr marL="171450" indent="-171450">
                        <a:lnSpc>
                          <a:spcPct val="115000"/>
                        </a:lnSpc>
                        <a:spcAft>
                          <a:spcPts val="1000"/>
                        </a:spcAft>
                        <a:buFont typeface="Arial" pitchFamily="34" charset="0"/>
                        <a:buChar char="•"/>
                      </a:pPr>
                      <a:r>
                        <a:rPr lang="es-MX" sz="1200" dirty="0" smtClean="0">
                          <a:effectLst/>
                        </a:rPr>
                        <a:t>Organización </a:t>
                      </a:r>
                      <a:r>
                        <a:rPr lang="es-MX" sz="1200" dirty="0">
                          <a:effectLst/>
                        </a:rPr>
                        <a:t>y administración de procesos en unidades de </a:t>
                      </a:r>
                      <a:r>
                        <a:rPr lang="es-MX" sz="1200" dirty="0" smtClean="0">
                          <a:effectLst/>
                        </a:rPr>
                        <a:t>información</a:t>
                      </a:r>
                      <a:endParaRPr lang="es-MX" sz="1100" dirty="0">
                        <a:effectLst/>
                      </a:endParaRPr>
                    </a:p>
                    <a:p>
                      <a:pPr>
                        <a:lnSpc>
                          <a:spcPct val="115000"/>
                        </a:lnSpc>
                        <a:spcAft>
                          <a:spcPts val="1000"/>
                        </a:spcAft>
                      </a:pPr>
                      <a:r>
                        <a:rPr lang="es-MX" sz="1200" dirty="0">
                          <a:effectLst/>
                        </a:rPr>
                        <a:t>Generación de propuestas encaminadas a la creación, organización y administración en procesos de unidades de información de una organización.</a:t>
                      </a:r>
                      <a:endParaRPr lang="es-MX" sz="1100" dirty="0">
                        <a:effectLst/>
                        <a:latin typeface="Calibri"/>
                        <a:ea typeface="Calibri"/>
                        <a:cs typeface="Times New Roman"/>
                      </a:endParaRPr>
                    </a:p>
                  </a:txBody>
                  <a:tcPr marL="68580" marR="68580" marT="0" marB="0"/>
                </a:tc>
              </a:tr>
              <a:tr h="0">
                <a:tc>
                  <a:txBody>
                    <a:bodyPr/>
                    <a:lstStyle/>
                    <a:p>
                      <a:pPr algn="ctr">
                        <a:lnSpc>
                          <a:spcPct val="115000"/>
                        </a:lnSpc>
                        <a:spcAft>
                          <a:spcPts val="1000"/>
                        </a:spcAft>
                      </a:pPr>
                      <a:r>
                        <a:rPr lang="es-MX" sz="1200" dirty="0">
                          <a:effectLst/>
                        </a:rPr>
                        <a:t>Autor(es)</a:t>
                      </a:r>
                      <a:endParaRPr lang="es-MX" sz="1100" dirty="0">
                        <a:effectLst/>
                        <a:latin typeface="Calibri"/>
                        <a:ea typeface="Calibri"/>
                        <a:cs typeface="Times New Roman"/>
                      </a:endParaRPr>
                    </a:p>
                  </a:txBody>
                  <a:tcPr marL="68580" marR="68580" marT="0" marB="0"/>
                </a:tc>
              </a:tr>
              <a:tr h="0">
                <a:tc>
                  <a:txBody>
                    <a:bodyPr/>
                    <a:lstStyle/>
                    <a:p>
                      <a:pPr>
                        <a:lnSpc>
                          <a:spcPct val="115000"/>
                        </a:lnSpc>
                        <a:spcAft>
                          <a:spcPts val="1000"/>
                        </a:spcAft>
                      </a:pPr>
                      <a:r>
                        <a:rPr lang="es-MX" sz="1200" dirty="0">
                          <a:effectLst/>
                        </a:rPr>
                        <a:t>Lorenzo Cruz Ramos y José Luis Zarate Cervantes</a:t>
                      </a:r>
                      <a:endParaRPr lang="es-MX" sz="1100" dirty="0">
                        <a:effectLst/>
                        <a:latin typeface="Calibri"/>
                        <a:ea typeface="Calibri"/>
                        <a:cs typeface="Times New Roman"/>
                      </a:endParaRPr>
                    </a:p>
                  </a:txBody>
                  <a:tcPr marL="68580" marR="68580" marT="0" marB="0"/>
                </a:tc>
              </a:tr>
            </a:tbl>
          </a:graphicData>
        </a:graphic>
      </p:graphicFrame>
      <p:sp>
        <p:nvSpPr>
          <p:cNvPr id="5" name="4 CuadroTexto"/>
          <p:cNvSpPr txBox="1"/>
          <p:nvPr/>
        </p:nvSpPr>
        <p:spPr>
          <a:xfrm>
            <a:off x="683568" y="3429000"/>
            <a:ext cx="7704856" cy="1477328"/>
          </a:xfrm>
          <a:prstGeom prst="rect">
            <a:avLst/>
          </a:prstGeom>
          <a:noFill/>
        </p:spPr>
        <p:txBody>
          <a:bodyPr wrap="square" rtlCol="0">
            <a:spAutoFit/>
          </a:bodyPr>
          <a:lstStyle/>
          <a:p>
            <a:pPr algn="just"/>
            <a:r>
              <a:rPr lang="es-MX" dirty="0" smtClean="0">
                <a:latin typeface="Calibri" pitchFamily="34" charset="0"/>
                <a:cs typeface="Calibri" pitchFamily="34" charset="0"/>
              </a:rPr>
              <a:t>Este proyecto consiste </a:t>
            </a:r>
            <a:r>
              <a:rPr lang="es-MX" dirty="0">
                <a:latin typeface="Calibri" pitchFamily="34" charset="0"/>
                <a:cs typeface="Calibri" pitchFamily="34" charset="0"/>
              </a:rPr>
              <a:t>que la plataforma de Metacampus permita crear cada ciclo escolar un respaldo de las materias que el alumno haya registrado previamente</a:t>
            </a:r>
            <a:r>
              <a:rPr lang="es-MX" dirty="0" smtClean="0">
                <a:latin typeface="Calibri" pitchFamily="34" charset="0"/>
                <a:cs typeface="Calibri" pitchFamily="34" charset="0"/>
              </a:rPr>
              <a:t>, mediante la generación de un </a:t>
            </a:r>
            <a:r>
              <a:rPr lang="es-MX" dirty="0">
                <a:latin typeface="Calibri" pitchFamily="34" charset="0"/>
                <a:cs typeface="Calibri" pitchFamily="34" charset="0"/>
              </a:rPr>
              <a:t>archivo comprimido que al descargarlo en nuestros equipos de computo nos permita la navegación de manera “física” (por analogía se entenderá que es un archivo).</a:t>
            </a:r>
          </a:p>
        </p:txBody>
      </p:sp>
      <p:sp>
        <p:nvSpPr>
          <p:cNvPr id="6" name="AutoShape 2" descr="data:image/jpeg;base64,/9j/4AAQSkZJRgABAQAAAQABAAD/2wCEAAkGBhQQEBQUERQVFRQUFBUWFBYWFxcWFxcUFBUVFBYVFhQcHCgeFxklGRYWHy8gIycpLSwtFh4xNTAqNSYrLCkBCQoKDgwOGg8PGjUlHyQvLiksLyosLiosKSwpLCosMCksKSwsKSksKiksLCkqLCosLCksLCksLCwsLCwsKSwpLP/AABEIAO4A1AMBIgACEQEDEQH/xAAcAAACAwEBAQEAAAAAAAAAAAAABgQFBwMCAQj/xABUEAACAQIDAwUKBBQEBQUBAAABAgMAEQQSIQUGMRNBUWFxBxQiMlKBkaGxsjNCc9EVFiMkJTRDU1RicnSCkpOUosHT8Bej0uE1NmODs2TCw+LjJv/EABsBAAEFAQEAAAAAAAAAAAAAAAABAgMEBQYH/8QAMREAAgIBAgMFBwQDAQAAAAAAAAECAxEEIRIxURMiQWGBBRQycZGh8LHB0eEjQvGS/9oADAMBAAIRAxEAPwDcaKKKACiiigAooooAKKKKACiilrEb2EMQqrYEgXvfTz1FZdGv4iWqmVvwjLRSt9Nz+Svr+ej6bn8lfX89Q++VE/udo00UtYbess6hlWxIBtfn5+NMtTV3Rs+EgtplVtIKKK442cpG7DUqjMO0AmpSI+zYpU8Y6ngBqT5hVfPt5V6B2m59Av7aSsXt9nJsTY+Medjzkno6BwAqJ3/S4EyOz7yDm9QA9pPsrl9MZ6/4fmpO7/o7/pcCZHJd4+3+H5q7x7yDnI84I9YJpG7/AKO/6MBk0eDa6N848Iee2o84qarAi4NweBFZam0ipuCQekUxbs7w5pljJ1kzC3MWVS+YDmNgQbcdOukwLkcaKKKQUKKKKACiiigDjiMUsYu5t/fRSdjN58WZG5NAEucvwfC+h1N+FWG9U2WRb3sV0A6QWJ9Xsqn5U+Se0kVlarUTU+BbYNXS6eDhxy8T19MuN8kf5Xz0fTLjfJH+V89RX2mgFzJEo6S4+cVBm3qwy8cTF+jd/YDVftbs43+5Z7Gl7pL7Fx9MuN8kf5Xz0fTLjfIH+X89L303wsGMZxEoQEsY4Wyqo1JLGwA7aq59/Yz4sEzflOq+rWl47urE7KrwX2HKTefGW1AHniH86qFaRiQFueJs6Hjz+N20qYjf2QeJhol62Z29lqaN2doGeOGUgBpY3zAcM6vbTq8E+mm2cbWZbjoRjF4isHXkpvvZ/WT/AFUclN97P6yf6quqKg4ibhKYRzD7mf1k/wBVPWwtumVAJgEkva2mvCxuNBfo6qXq+rxqam+VctiG6iNkdx6qNtP4CT5NvdNV+M3rw0ByyTLmGhHHXzV9TbsGLikWCRXYowCg68DzV0rotUeJxeOuDnFbBvhUln5ie27omF0bI3Xqp+aq3HbtYqHUxFl8pCGHoGo84pr2TTBivgqiyPwY5JiGXxgR2gj2147+pt21xNJ2O4mjIYOnf1e0xBbgCaqYvGq7wFGQwdJIHVMzWA7dahbgY15Nuw5josc2UcwvGb1d7S+Bqk7mGCd9tB1BKxRSF2toM4yKCekkm35J6KTIpu1FFFABRRRQAUUUUAK++Is8JPSR6wP/AHVjZ2HicTiZkjWaULNIosWKAZzYXJygWI561Lutb0ts3DRTrDHKxk5NRJfKpIzBrDxvE4XHGljd7fnFYzDYdGfLNjJpUziK0UCxqSFCji7GwBJNj2VVlRxSlNsuVangioJFJF3PDC6nHTRQAqAxJV2uungqDqbWB411j23sjDkrHFJO4JAkxCsYrqBduTUAMoJGnH2037D7mIgxnfE87zHIFIkOYu1spYjm0AsOoVa7D7m+GhUrlLgljqMgsx4aG56L3qWxytm5uKyNi41wUOJ46L8/cyOffDHYmQ4ZpPqbCyxYRckbI/AgIMzKRzE9Rr19D2jukilHXR1YWINucdlj563nZuxYcIgTCwxoOBCgJYanUgXbXpPPSH3SNk5MSkwGkyWa33yP50I/UNVdZX3eNE+iu73AzOsThtKZ9xpbYYD71iGXzSAEet6p8cFRbsQBw16TzdtWG60fJtio8ymyxSqVYMptfgenxNKz03KDNSUWsMduVo5WoXL0ctUOBck3lag7bxxjgdlNjbTz1VbT3nWI5QMx59bAVS7S3nM0ZTKAD110Ps32Jq7bK7XX3Mp745Z6czE13tXTwhOtS72Gts8/mM25e48O0MO007y5+VdfBZQLAKedTrqaib37DXZM2HbDPJdszHOQdVK24AdNNvcl+0D8u/upVH3ZD9Uw35MntSuxr1Fs/aMqJS7veWPDkzl50wjpFYl3tt/U84Pet1bMQGDam/Ek6k35tfNTIm+8EkdmzI3WLj0j5qytttKVFlsQLGx0Pm5jUvZ5ee/JoWI4hdT+rx9VYup9m30pzlHY0KdZXZiKe407UxqPfKwPn/lStjRqa+yMymzAi3SCK8d81nYLmSHFGc3A+irnBaW9nP6Khd8V0hmN7+uoNRN1VSmvBEdk+CDl0LnFMXTLkftsautxMTyEoiC5FkuDcEAva6sSfjWBXruOilHlOurHd2U99wa8ZU94Gufr9rXykotLd+f8mbHXzcksGwUUCiulNcKKKKACiiigBX3+2ZDiIoUxKZ4eXQutyuljrcEEeY1JSPCYALEDHEXPgRoPqjkmxIUXeQnS516647/j61HygHpVhUDeCQS7LWfNEkojjAllcRqpuAbycRfXTW+bgaiUu+4+WSRx/wAal54GWLFqYhJCocMeYjsve/TXgcs51YKOhRc9hJ0/vhSz3PtoQRxLglxBnkSLMCVdA6A2zIzasLMguOimVGlJAGVB0AZj/foqR4fIZF7FZvhinw+DlZXYO2VVIY3BZlFxbxdM3CkGPeLESKFlcSqDcLKiSC/C9yLg2J1vTP3SJCIY0JJLy3tpa0aHmHW4pHlxSQJnkNlzKvNxdgo49t+wGud9pXzV3DB9FsdN7M08Pd+OaXNvcscdgY8SgVokTW+aPMD5gSVB67VL2Hu7hsO+aNp1vGYyGKSAgkG97Kb3HrrjLiVhjaRzZUUsba6DoHOegVB2DvrFJgXxUvgiJmDqNDe5yKtzqStufjforHWq1fA3DdZS5Lm/uWNQqY4g3jx5v/gxz7J5OIusgZUyg+CynXQaaj11W8tV7tude8kKkESyIVI4FQjOCOrUUr560tNZK2mM5LDf8v8AYz4yzk7dzKFZdoSCRVYck5swDC+dNbGtW+hEH3mL9RfmrEoJMRhJmlwrFSwIuArGxIJFmBHECpT797SXjM37OL/RXpE64+0HGdFsVslhvDylyxg41N6ROFsHze+NvqbVDAqCyKFHGygAX7BXmfCJJ46K1uGZQfbS53OtsS4rCGSd878q63so0AQgWUAc5qr7pm8uIwjwDDyZA6uW8FGvYrbxlPSaoQ0VstS9OmuLfffG33LMtRCNPatbDl9CYfvMX6i/NWVqcm3JQgAHKMLDQWyjmFQU352keEza/wDTi/0VN3YlXvh8Ri3PKte3g6EkWJOXQeitOFPucLHbYnmLSSeXn6FGdnvEoKuLWHnLRcba4mk7HDU017UxiPcqwP8AfQaVcauprnDYIEXjVZXsnnFVqKQbkEDsqXJiBksDrcVT1k49lKLe+CrqZxVck3vg9crVlu3J9eYf5ZPeFUfKVO2DjVjxULubKsqMx10AYEmuXrjiafmjnq33l8zdhRVNgt8MJM6xxzKzsbKLMLm17XK25qua7KM4yWYvJ1MZxksxeQooopw4KKKKAFzf0fWn/cT+dUsGyhj9lTYQ2JkhvHfy1Nl7LOiHz1e78pfBsfJZSewHU+ulLYO88MPepMqD6q8UnhDRJA5ViOZQ4TXrqlY2r4v0/UtwSdDXmUG6cSYfGYZ5MQJJo7RcnhlMiKHURsHnOVLc58Y3AsdNdcxTOrWQIoPxjxN+NY7vDsqPvidmx8CYZ3YxrGDPJkfwioijFlsTa5PMKYZ+6iciJh418BVXlsSwzGwALcih4m19WHZWhqJUwS4WU6I3Tbcl+epXd0zeUxYqKJopZSsWYsijjI7aWvxyop89IO8+2ExUUSGKeO0yM2aPQrqpGhNzY8OunJt45mYs+MDXN8jRwvGPxVRlJA89RMfjYpQBNDg5MpDAqJMOwI4G8blfStuqsGcK53dqs59f7OgjZZGjsny+a/oqcPtCJpcVd8QE5GIRgxvcMiy2zDk9MpykXtc8b80OHDYY7G5ISgTmRcuYMpCGewuCMoGViSRzG1664jZuBJY5cVAW4mCSCcehkjYeY61EbdVHULDtNlGllxMWIhAsbjVDIumnRwpY6Dk4z8Yv/wArHTxKd12fij1+7z1NP2pOnemCjidXVYjZk8U5csVx0C6NVPXLOkUOGjOISVosOsbsHzAuWeViGOpALEeavPf0flr6RUXYuvEFvjYmpkuBHeueJhLowHksfQDXjv6Py19Iq/3JVJsUBo65XzAaixUjX01Z0cpVaiE8cmn9GM1SjZROGeaaLfuVYxEwJDOqnln0LAHxU5iap+63OskmGyMraSeKQedeip+0+5EjuWikygm9iL2rrs3uWJAGd2MjhTlAFhmtpXdq/SQverVjb3fDjqupyDr1EqlQ4bdclfh91xLGuRsj5Re+qk25+jzVAx+6uLhFzGXXykIb1cfVThskVf4r4KuccsvJrqOFgxeSRlNmVlPQQR7a8d905ba4mk7HcTSZFweJZwwsarXaxsa7ReNUrF4AyJdfGUadY6Koa3T9rHiXNFHWabtI8S5oreVo5WoXK0xbh7BGOxio4JiQcpL0ZRwUnmzHTsDVjQpc5KKMaFbnJRQ+dzLdfInfUo8Jx9RB5kPF+1ubq7af6+KoAsNAOAr7XRU1KqCijo6alVBRQUUUVKShRRRQB8Irx3uvkr6BXSigDn3uvkr6BR3uvkr6BXSigDn3uvkr6BR3uvkr6BXSigDn3uvkr6BR3uvkr6BXSigDn3uvkr6BR3uvkr6BXSigDn3uvkr6BXpYwOAA7BXqigAqt2rt+LDfCG1WVRsVs+OXx1DdtACjit+MJmzAMDzkDj2ivR7oeFdMpLKetbj0ip2P2Zs9LiUxIegsoPo41Vvhdkk/CxD9KmOyC2bX1GOcVzZTbS2vDJfJIp89vbSzjZAb2I9IrQBsXZTjwZof2ij2mpcG4ODkF0IYdKsD7KVSi+TFUk+TMmjPhVaYXGovFq0odznC9Brt/h/hfIpw4xnbWFRpQ0J0fxhawVunsPGtN3V3iwWEgWKO4NvDYjV252P8ugVex7jYUfc6lRbrYdeEa1DCmMJOS8SGFEISc14k7BY5ZlzIbipFc4YFQWUADoFdKmJgooooAKKKTRvhi8SWbZ2DWWBWZVmmmEKylTYtEuViyXBGY2vzUAOVFJ30Z2x+AYX97P8ASo+jO1/wDC/vZ/pUAONFJ30Z2v8AgGF/ez/So+jW1/wDC/vZ/pUAONFJv0a2v+AYX97P9Kj6N7X/AAHCfvh/p0AOVFJv0b2v+A4T98P9Ovh25tf8Bwv75/8AnQA50Us7p76jGvLBLE2HxUHwsLkHQ8GRh4y6jXrHTemagAooqJtbaa4aF5X4KNAOLMdFUdZNhSNpLLEbSWWR9t7fjwqjNdnb4ONfGc/yHSTSNtXaWKxN+Ucop+5xkqAOhm4sfVVzgMJmJmxBvPJ43Qi80adAHrN6kvs9TwrH1E7LuTwvzmZV10rOWyEF9l25qrdpFIRdza/AcSewU77yMmDgaV9baKPKc+Ko/vgDSbuFuw21sW02J1hiIL8wduKxL0KBqeq3TeqNeklKeMlSNHFLhRG2Lu9itoa4eELHe3KPovp5/MDTZgu5BMCGfFKhB+5objsa4NafDCqKFQBVUAKALAAcABzCvdbUNFXFb7mnDQ1xW+55jSygXJsALnibc5669UUVdLwUUUUAFFFFABRRRQBE2sfreX5KT3DSVg9ryYXYmAaEgExQg3AOnJk8O0U6bX+15vkpPcNIi4KSbYezxEjORFCSFFzbkiL1Pp0nYuLkR254HgrU7o+KaSdAVBgeJL5VOblIy97W8G1rc9eJe6PikaEEoeWnEN8qjLdb5rWObs0qsXdPHJPiXTDq6TvE4DtKjLycZSxCxkc55+ajaO6WLfkzFCweGdJkDq+RrCzIWAuOOhtzc1X8VutrCyvJdf4Knf41vt/RYf4kYsySRgoDGkL5sinNywvbLbS3aahp3WsQz4tLqHwglbKVX6qkWYEg5fBNwLjXRuqosW6mMEk0kmHYNLyKqkYdwkcKkC7lRmYm3Ac1Qto9z3EyxzgROssmJnmicK9hHMqo0Uhy3GZQb2BsQOmmyjHhTil49OXgOi3nDb8Opc4/unYuKLlbowPIWUqi25cA6vlPC/RXuXug44KxY4cWtbk3jnuSeDAIMotfW/NVPtLc3FywckIGuO99XVwjcioDC4Umx7K6tutiQrWwKRXsbQK5zEHQMDEugBPPT1CvtVlLG3Qa5T4HjOdySe6fjS8iRrHIYpBGy3jWZzpdooSvhL0a6gVL2Xv5i3xkUTuhRplRrRqCVLWOvMaX9rbmYzEK4OGQ5mBimZHSaFLjwLKn1QqBYG/+1hsnYGJGPhkbDzBBOhLMhFgGF2bo6aWqNff4kuW3LzFnKXdw39xmRrb2C3PgVv16Nx9A9FaHiNsQxmzyxqegsoPovWc2vvWo/wDQr7r1TrJNs+aSAkZo2OrKrZ0bVHuRexB9INc3qtRKiKaWR+p1DpSeDY4MdG/iOjfksD7DSlvntDNiYovixLyrDpdrrHfsAY0qpvGrfCYeF+sLkPpHzVyxe0Y2YGJCmnhAsWuRwsTwFqzL9e7K3FL8+n7lGzWqyHCMUe0KkR7QpUTG13THVQWoaKymUHdK22ZZ0hB8GJbkfjuL+pbek1rXc/2OMLs6BALMyCRz0vJ4Rv2AgdiisB2vNymJlY88jeo2/lX6G2ZvXgpFVYsTEbAAAuFNhoPBax9Vbmjazll7SNcTbZdUV8VwRcG46RX2tI1AooooAKKKKACiiigAooooAh7Y+15vkpPcNU24R+xWC/NovdFXO2fteb5KT3Gqk3CP2KwP5rF7ooAvia8E0E0l7T3k74DMspgwaaNMDaSe3ERNxSPmDDwm5sosWmqpla8IZOagssYNobxQQtkeQGT72gaSTzxoCw89qifTPfxcLiyOnk0X1NID6qpdkmVrx4OKPCxrYlpEzTMGvZ+SuAL2OrknQ3F6mzbIxIaMHGYg52IJURKAAjNewj01AGvTU7rphs3n88v5ZHmyW/ImDeyAaS8pB8vG0a/tNU/iq1DggEEEEXBBuCOkHnFLuLgxcCM3LRzooJZZ0CHKBc2lQaedTVVg8RkZjgwYJl8KXBS6RuD8ZANEJ5pE08oHWx7vCa/xvf8APk1915idpKHxodia8E1B2RthMVHnS4IJV0bR43HFHHT18CCCNDUtjVNpxeGTp5ExP+bV/MV916uO6hu/ykIxUY8OAHlAPjQHVv1T4XZmqmT/AJtX8xX2NWoOgIIIuCLEHgQeaorK1ZFxYy2tWQcWfn1Z66Ceu29ewjgMW8P3M+HCf+mT4t+lTp6OmqsS1zFlThJxZys4OEnF+BYrPXVcRVYJa9iWonAblks4WItmKLfje1W+B2lGgs2HhcfjLr83qqgE1exNSpyXJjlY0OeF27hhwikhPTDIV9QI9letmb8yS4qOHCtNMGcBhIFICXGZswUEADW96SsFh5sdMMPhhcnxm4Kq85J5l6+fgK2XdPdGLZ8WVPCkYDlJDxYj2L0CtPSVWz3bwvLb9DS0sbbHlPCL2iiitw3AooooAKKKKACiiigCFtn7Wm+Sk9xqo9wz9isD+axe6KvNtfa03yUnuNVBuGfsVgfzWL3aAIW/e09I8KptywZ5iObDJYMt+bOxC/kh6X9g4yGfEK85yIo+tEYWjsCV5YnhmJBA5gBfQsLVW/m0WbG4sKfCvDhk6gEVz/HMa0rDbvRNAkMkYKIqqoNwRlAAKtxU2HEVr2r3fTQS5y39Pzb08ypD/JbJvlHYtsPghxsL2tfq42v0c9ShCKUzsrF7P1wrHEQDjC/jqPxDz+ax6mqXF3QMLyTPIzRlL50ZTmBHxeHG+mtuu1ZT6lxLLwi8nwYYWIBHQRcdPClje3ZKvHnzcnKhvDIASwkPAADVg3AqOPaARJbugYdUXNflGAJjTwyCfi5tAx7L1L2dtJsSjO0MkNmsocEFhYHMAQD1U6EpRakhJR5xZnOC27yM6YhhkzOMNjk5gc2RJD1q54+SzcwFaE1ZnvzhRHjZo+C4nDhrfjjNGW7fBWnfdrHmfBYeU8XhjY9uUX9daGvrTjC5f7L9Crp205Vvw/RlDH/zav5ivutWp1lDTZd7FNifrFNALnxWrSGxEjcAEHX4TegaD11mYLRR90fdrvzCEoPq0N5Iuk6eHH+kPWFrD0muL1+iu9AdXJc/jG48y8B6Kxrukbud54vPGLQ4i7rbgsvGROoHxh2norO11GVxr1Mr2hRldovUXhLXsS1DDV9ElZHCYuCaJa67MwMuOl5KAafdJLEqi9JsOHtrzu7sGbaM3JQ6ILcrKfFRf5k8w5+y5rcNgbAiwMIihWwGrMfGdudmPOfZzVe02j43xS5GhpdG7HxS5HjdbZWFwEIjiYXOru3gs7dJvwHQOb0mr9JlbgQewg1DY1GnjjAu4QdZsPXW0oJLCN6MVFYRcUUo4jeDDx+LK1+iNmb/AOtV8m/Ug+D1H/UA9i29tGBR+opKwvdAf7pCD1o9v4WH86tcPvxh28bPH+UpI9K3FGAGCiouE2rFN8HIj9SsCfRxFSqQAooooAhbb+1pvkZPcal7cQ/YrA/msXu0wbc+1Z/kZPcal3cQ/YrA/msXu0AZtvxBl2hiSfizRT2/FMULf/Gw81a7sXDxoLxqAGsdCTfo4nrpK7ouzcssOKtdCBBN1eEWhY9V2dP0lqx3Nx7C0LvpGg5JbDw4tAr5zqSuiEC2oBN8wrZ1T7bS1TX+q4X+fnMp1dy6cX47ofZplRSzEBVBLE6AAakk9FJ+J3WXaZaeUGJXAES2OZkUNlllW9ixvcAg2AF+JAsUfv1xf7WjbhzTyKefpiUj9IjoGrCGFYibbyuRpySrjwv4nz8vL59enLqQdj7EiwsapGqjKoBbKAzEC2ZiBqTXTHqGUqRcEWI6Qa7vKBVFvDtLk4mfPky2IIUOWN7BAp8YsSAACDcixqRJtkBmG/kSJjRkAVYYPCte12LueP4oHppy3OgMezsKrcRBHfzrekbamEfE4hYT8LiXzTW1CR6ZxfoVAqX5/PWnKgVQBoAAB2AWFa3tB8FNVPill+v4ynp+9Odng3hegpKL72L+YL7prTmFZih//rU/MF901qDCsguEdxVHvXsAY3CvEbBj4UbeTIuqns5j1E1fOK4uKGk1hiSSawz84OhUlXGVlJVgeZlNiD56kbI2UcW5GcRwr8JK3uqOLMegeytU3g7m8GLxBmZ5Ez25RUy2cgWDXI0NrX6bV5j7nkCKFRpABzeD7bVnV6LE8y5GVVoMTzLkVcW8EGEiEWDi8EfGbS552POxPSbVWS71YotmEzr1KbL+rwPnvTI24sXlyfw/NXJtyIvLk/h+atJLGyNVJJYRStvtiyLGXzhVBPnA9lQ32qZDeRmJ6WJb1mr+XcyIfdHH6vzVW4zYMKghZHY9i28+lKBHV66LJXbZm6kwjGZkHG1y18vNpbSpabsSE2zr5gx/lQKQuU0426x7a97NwbCwDSNbnZiSe2mDB7itbNJIAPyT89dMSkWHFke56bW/nSiHrB7LRbNLa44czeY8RTPsDbImLx3JaO1ieJRr2J67gj0Vme0Nu8db9Zqf3Ndq5sbLmOne9/8ANUfzpzh3csTO5qtFc0nU8CKKhHEXbn2rP8jL7jUt7in7FYD80i92mjakBkglRfGaN1HaykD1mlDudYpZdl4VUN2hiWGVODRyx3VkdeKntoAu8bhEmjeOVQyOpVlPOD/fHmrPsThDgWEOKLGAse98UvjISCMrngHtoQfBcdPAaQcO3RXKfAZ1KugZWFmVgCCOgg6Grem1PZZjJZi+a/deZFZXxYaeGuTKHZ20ZYfCkUyRZVVJMMpeIKt9WhW7xsb66MBYANUiXfaANHaeIAswkzMFIGRiNGII8LKOFQJNwXibNgZpcMfI+Ei8ykhlHUGt1V9OE20ugmwz24MysD6Mh9tTurTz3hNLyeV+0l9GM47F8Uc/L+8E7E7widGXDCWViCA8SkKp5mMzWjFj1nsNK+39t5HUOwnxZuIoYbtHGxFiwv472JBc2CgkADXNZz7rbSxOmKxll51hX1ZmNvVVnsbc6PCA8lEcx8aRjmkbtY+waU6M9Pp+8nxPyzj1bx9l6iNWWbPZff8Aoqt1N2zhw005DYiW2cjUIvERr1dJ5zV+xqQcE/kn1V5OBk8k+qs+yyVsnOT3ZPGKisISi1t7F0v9YLpp5J6a0KZ7cAw8x/lWZ7P2lHiN6maJ1dYsKImcG651WzAHnsTbtBrVrdGvZTUOKmXHuOGvmqFNt2Rfig+Y0wMemuTAdA9FOwAp4je2RfuQPpqrxG/M+uWAH9c+yntrdArhNOq8So6L2FOWOgmDPTvdj3PgYa3/AG39ptXWN9pS8QUHYq+25p3bEDmt5qjS4il4l0EwL8GwJT8NJ6y1T8Ps2OM6DM3Sf5Cp8MDyHQVYDDRwC8hueimbCkTDbOeTjoKkzYqHDDmZvVVLtje+wKpoOgUk7S28WJ1p6g3zEbGbbW9xa9jpSfj9slr61V4jHE1wWMtU6gkMye5sUWq03OmkGLKxKzO8eUKuptmDEnoAsNTpU3dfcmXGt4Ayxg2aVh4I6Qo+O3UNOk1r+7+68GBS0KeE1s8h1dyPKbo6hoKissWMIcl4hsvZDLGOWN3OptwHDS/P219q1oqsPCkzePuTYHHTGZ0eOVvHaJimc9LAaE9dOdFAGb/4D4Dy8T+1NV/+CmCtfPiPGcfCn4rED1VrFVTJZmQ6EsXT8YNqwHWDfSgDHtrdyzDRYlI1efK0WY/VNb5mHHsAr6vcrw33yf8Aaf7U6bxxkYuIkackw84a5HrFeUp+NhBRHcowv3yf9p/tXodybC/fMR+0/wBqclroKQBL/wAJcL98xH7T/auWL7lOFWN2zznKjGxk0NgTrpT0K4bQ+Bk+Tf3TQAt7G3bw+AwCyJGHd7XLcSxKgeFxA1q+kvh+SCyyK8lsqoxYXIudG5hUTG/8Mh/Kj9+Ope1vtjBdje6tSYG5LFdt4iIhWMcnQreA5tx6vZU/CbcSQ5XjaNjw6D2NwPZpVCq32o99bRC3VdpL+ypwNMew4umjB8Vh2HT/AGqn2nsdC6ySxAuoyq51spN7A8LXqwdwNSbdtfUnI4G4PEcQfNScQpVQxc0a2vxtVlBsoKM0pt/fRXrG7RTDxh1UDNe3URxFJW2d62cnWnpOXIRsZ9pbzpECsenXz0k7V3kLE61RY3axbnqrknLVPGvAxsmYraRbnqEWLGusODLcaZd29zpcWfqa2QGzSN4g6QPLPUPORTpTUREsi/hNmlmAALMxsqgEknoAHGtJ3X7mPCTGcOIhB/8AIw90ec81Nm726kOCXwBmkI8KRvGPUPJXqHrq6qrKxyJEsHiKIIoVQFUCwAFgB0Ac1e6KKjFCiiigAooooAK5zQK4swuP71B5jXSigCrxeyiwscsqjgH0Yc3gyD+Y89U2I2Ui8S8XygzL+0XT0020UZATTst7XUBx0oQw9VcSpHEW7abJdkRMb5creUhKN6VtUeXZUnxZcw8mZA/8Qs1LkBbFcNofAyfJv7pq8nwDDx8Pf8aBwf4Ht6r1X4qCJlZGkMeYFbTI0Z1FtGIsT2UuRCixv/DIfyo/fjqXtb7YwXY3urXfGbvSthFijs4QqQykEHKyk6g6aCuW1Im5fCnKQEuracDlXj6DUiaG4Psf/FH+SHtkqbUKI/ZNzzGIWPnkqaKZLwFQt7z7QZp2W5Cx5VAvbUqGZu3wgPNU7dLaTMxiY5lKkrfWzKL6HoIBFuyoG+m7sjzcrECytbOo5mAC3t1gD0VP3Q2Q8d5JBlspCA8SWFr25gAT6qwr4X+9xlHONvljxOevhqff4yhnGV8uHx/OpN3xe2z5G8mSIj9Jsh9TVlE+LJrVN9Evs6cDyoP/ACrWaYbZ3TXR1NKO50EuZDjgLVZ4LZZZgqqWZjZVUXYnqFMW7m50uKsUGSPnlYafoD459XXWnbC3ahwa/U1uxHhSNq7efmHUNKSdvQFEVd2+5uBZ8X2iEHT/ALjDj2DTrNPkUQUBVAVQLAAWAHQBzV7oqBvI8KKKKQAooooAKKKKACiiigAooooAKKKKACiiigAr4ygixFx0GvtFAFbLu5AxuIwjeVGTEfShFcJNiSj4PEvbyZlSVey9g3rq5ooAWZtmzrq0EMvXE7RN5lcEfxVGOISM/VYsRFbneMyKP048w89N9FACtBjYpfgponPQHXN+qbG9dZIGHFT6DVzjdkwzfCxRv+UisfMSNKrvpNgHwZmiHkxTzRr+qHtQAub1EtGmGQF5pXD8murCNL2JHxQWI1OmlSd3u54qWfFWduIiHiD8o/HPVw7aZ9l7EhwwbklsWN3diXdz0vIxLN5zU+lyB8VQBYaAaAdVfaKKQAooooAKKKKACiiigAooooA//9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pic>
        <p:nvPicPr>
          <p:cNvPr id="8196" name="Picture 4" descr="http://www.vicentedica.com/wp-content/uploads/respald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19845" y="5080562"/>
            <a:ext cx="1119996" cy="1255167"/>
          </a:xfrm>
          <a:prstGeom prst="rect">
            <a:avLst/>
          </a:prstGeom>
          <a:noFill/>
          <a:extLst>
            <a:ext uri="{909E8E84-426E-40DD-AFC4-6F175D3DCCD1}">
              <a14:hiddenFill xmlns:a14="http://schemas.microsoft.com/office/drawing/2010/main">
                <a:solidFill>
                  <a:srgbClr val="FFFFFF"/>
                </a:solidFill>
              </a14:hiddenFill>
            </a:ext>
          </a:extLst>
        </p:spPr>
      </p:pic>
      <p:sp>
        <p:nvSpPr>
          <p:cNvPr id="7" name="AutoShape 6" descr="data:image/jpeg;base64,/9j/4AAQSkZJRgABAQAAAQABAAD/2wCEAAkGBhEQERQQEBAWFBUVERYUFRQQGBYQFRQUFRUVFBQUFRQXGyYeFxkjGRQVHy8gJCcpLCwsFR4xNTAqNSYrLCkBCQoKDgwOGg8PGi0kHyU1NCwvKiwpLCksLSwsLCksLC4pLDAwLCksLCwsLCkpLCwsLCksKSwpLCwsLCwsLCwsLP/AABEIAMwAzAMBIgACEQEDEQH/xAAcAAACAwEBAQEAAAAAAAAAAAAABgQFBwMCAQj/xABOEAACAQICBQIQCggFBQEAAAABAgMABAURBhIhMUETUQciUlNUYXFygZGSk6Gx0dIUFRYkMjNCc7LBIzR0oqOzwvBEYoKD4SVDZMPTNf/EABsBAAIDAQEBAAAAAAAAAAAAAAMEAAIFBgEH/8QAMREAAQMCAgcHBQEBAQAAAAAAAQACAwQREiEFMUFRYZGhExQycbHB8BUiUoHRI+FC/9oADAMBAAIRAxEAPwDcaKKKiiKKKKii+MwAzOwDeTWW6WaVyYixtbMsLfPJ5EJVrg8ykbRF2/td79Jnxu0mxEvAH5K1Ryj9XcOpyZdn0YgdhG9yOpHTd8Mwy0s9i9O/aGsR4Buq9i1eXCT7LocwomvMh3cXk96uE2AWKnLkc/8Acl96pmnumLxghY2HdrPF0jnc5kHwVrU9MXNu4nqs2eswg4dacxgdl1j+JL71evk/ZdY/iS+9SzDi8vUmpHxvL1BpvuzN55lY7tJzg5eyv/k/ZdY/iS+9QNHrLrH8SX36X/jeTqDXpcWk6g1O7M48yqHSdT8smAaN2XWP4kvvV6GjFn1j+JL71UaYtL1BrumOuN4I7teGmZvPMof1aoHwJit8Bw9R01pmecyS+/U7R3Sv4LKLO5ctCxyt53OsUz3QzMd/MHO/jS0uKlxvqPcgOCrDMHYQajqRrm4T6q8OmZe0GLMbQtrorPNHMUv0hEccttKq7ENy8iSheCNqqdbLganNj2LZ5CC0Pcef3KxJKdzDYldVHKyQBzSnWikk4/i3Y9r5c/uVHl0uxNfpQ2Y7skw/ooYjJ1IhcBrT9RWdfLu/6ix87N7lTsP0oxCY7BYD/dmJ/BV+weq427070VQ4NpKZJ2tLiMRXCoJAFblI5YydXXjfIHYdhBAIzq+oTmlpsVdFFFFVURRRXmSVVBZiABvLEADwmoovVFUF5pvaR7FcynmgBkHl/R9NUd7p1dPst7ZU/wA0pLt5K5AeM0IzMG1MMppXbF8xHRfFHndY7mOO3MryDULCQ8oxYhhq5bM8t9WtlgVzEuqrr3SxzPd6Wku6mxSY6zXUi9qP9GPEteVs8Q7Lm8tqIa5xFrBEGigTiJz/AGm+80Vml+nyZ7uZ/Ko66DuNyxf34KXFsMQ7Lm8tq6DDb/suby2qd+kXv0xoFrjkmRdD5Rwi/vwV6+SUvNF/fgpbGFX/AGXN5be2vXxTf9lzeW1e9+k+FU+lR7xyTF8kpeaL+/BX35Jy80X9+Cl34pv+y5vLb218+Kb/ALLm8tvbU79J8K8+lR7xyTINFZeaP0+yo17oNJKpHSA84J9lU4wu+7Km8tvbVBiWkFzHmsd5K2Webh21f9Jz6bu7q8OkZGZ+69+iRSZZH9KDeQPazNC+xkOTA+MEc4I2g12NxmM60XSjQ8YjaxyKQtysSlJD9rNQTHIepJ48Dt5wci5Z43aKVSjoxV1bYVYbwf72766SkqmzN4rhq/Rpp34mavmSdNHHBfaK0nDlGQrMNE21n8Vajhw2UrpHIp3Q+YPmpUyjLdSZpKqgHMU6S7jWf6aXOqppSiF32WnWuDWXSPd3CFssuNWGj96scgIFLCS5k92rbC36cVvvH2Fc6c5QeKZ9HmklxyORjsFtMB3CRsrVazfRSE/GSNl/h39daRXO1XiHkF1cHgHzaiiiilEZINxj2J3Ch4BDFG2ZGTZyZZkbWZSAdnAVUT4RdyHWlRJTzzTNJ4gVyHgFXuBfq0Xef1NXee6RDk7hSdwJyzr5pNparfI5t75ldFGRGbMaOSoEw+7G6GHzje7XdIb0f9mHzjeyrBsZtxvnjHddR+dAxy27Ii8tfbVPqNYNnQoxlkOzooQ+G9Zh843sr2JL3rEHnH9lS/j227Ii8tfbXz48tuyIvLX21YaTrd3QqmN349FG5e96xB5x/ZR8KvesQ+cf2VIOOW3ZEXlr7a8nHLbsiLy19tXGk6z4FLn8VwN3fdYh86/srybq+61F51/ZUj47tuyIvLX218ONW3ZEXlr7auNI1fwL0X/Hoohmvj9iPzr+yvgN/wBSnnW9lToMUgkbVSaNmO4K6sfEDU0VV2kqka1YyEbByS03LzhxO5CqxQxIxIZl3lm4rt3eOl3F4tvgPqpuiX679ok/KlzF4t/cPqrpqMlzQ47vZMNdkthwv6iL7pPwilToh6Bi9T4RAALlF7gmUfYY9UPsnwHYdjXhf1EX3SfhFSq6SF5js5q46VgfdrtSwvR1uS2s5Qg5EMCCCNhBHAg8Kf8AAdNbcdK861fYlolZ3DF5YFLHewJQnulSM6yvokaF21vPbpapyQZHL6rMdYhlA3k89aeOOqcGm4PRZsdOaVpIcLcQtQn0ts9U/p18dZtpvpFA4ISQHuZ5eOpmjWg9syBps275iB66g6YaH2JUi2bN+CwsZif9KZ0eCOKGTCL36IMrjUx4jq4DP1WaLiYzO3jWg6CYJrMJ5j0o3A8aXtGtHmtJzNf4dLNCEIC9LG2tmpV9VmUnIBtnbra9G0w+9gWa2j6T6OqdZGRhvRlz2EVepqcAIGfHYj9xjJBBRhAD3Wsg2LGcz3TspmrjbWiRDVjUKO1x7vPXasSR2I3Wg1uEWRRRRQ1ZJeAL81i7z+o1HmxsWl9GWB1WtnBy4ZSIQfXUvR79Vi7z8zS9pf8ArEf7PJ/MSvmGjXW0jfi73W7YOc5p4povtII5NsUfKc51RVecXYf4b90eyvehf1J7tXEtdRPUa7obcLDgsqE4y3Y/7o9lc2xlux/3R7KtpJumCKpdiMwiDNshvJ4AdskCo9zNIhyNrMe9VX/C1Y03ayi7GEjfmjhzN3VVjYu3Y/7o9leDi7dY/dHsrrcaQIn04Jl7seX51xs9J7aVxGGKsdwkGrmeYcM6QbASL4PVMgC3hR8bHsf90eyhp3n/AEaw5E7MyBs9FWmYqZYHpvBRI4wXAAKjnhouAl24khgltrWMDXMpZyAM9kUh392rxTSPKf8Aq0f3j/ynp2U15WNsW+XuVHttZV1sv137RJ+VUOLR7+4fUaY7Jdk37RJ6xVNi0f0u9b1Gusoh/mPIeisHLTcL+oi+6T8IqVUXC/qIvuk/CKlVvN1Bcy7xFUulOJywxokBUSzScmruNZYwFZ3kK/aIVTkOJIz2Z0kR4Fy8vKXLXFyy5hWlfUUAnM5LGFAGYp50pwuaeH5s6pPG2vEXGaltVkKt2irMM+ByPCsax3G8dtnWK5zjL56upqEMBsJBUnZt45Vq0bQ4faQD55pSbEctn6+dFqVhgcQy+bRjLqxyh/fzrvil7FCh150iUDcCEHiFZng2A4neDWe9ZFPdJ9BFc9KehwYoy7XDyMOqyA8X/NG7AF9nPzS/bgMvs3/8sFcQ39pdytqyNKF5t3hNNvQ+w0wiZgAEdlyA6oAg93YVHgrNegqo+Gy2sihlMLPt51ZAPxGt3jQKAFAAG4DYBS9W/BeMJmKNvjC9UUUVnJhFFFFRRJ2j36rF3n5ml3TA/OIv2eT+YlMWj/6rF3n5mqrGsIe5uo1ThbOSTu2yJXyuiOGuJ4u91vNIDyTxU3Qw/oT3atpmqFhNmtompLKoJ278q6S4hB15fGKcqJi9xwodsTyQqGS6u4LiWUQsyEjIxsmeqo2DInMcfGa83WnGYI+CTZ8TnH7auWv4OvL4xUdp7brieimo6yXAGOAsBbWmMIJvh6FIuL4jJN9GB17pU+qqBsMn1gwRhkc61VprbrieiubTW3XE9FMQ1Bjbha0W80017hqHQqDgGKvIoWX6QG/dn3aYsPbpvBVStxbA5iRalQ4vbx5sZVOQ4UINGMO1IT2EttY8koP/APrR/eP/AC3p3U0gW12suJROu4yPl5t6fQaUrRm3y9yryhcsOXpZf2iT1iqzFY9jd63qNW2FDpJf2iX1ioOKpsbvW9RrqqMf5N8h6Je+ae8K+oi+6T8IqVUXCvqIvuk/CKlVtN1Bc+7xFRcTxOK2iaaZ9VFyzO0nMnIAAbWYkgADaSazPSa5lxOeJ4bWREjRlLXJjhJLMDmFLFsshzU46cypFHDPKSIop9ZyBraucciI5HadlHa1gaQ205wtCWDSSHPmIrUo4yP9Gi5SVS647O17prwa1njUKDAuQ3lnk9CgeuuuLYSZlImndgd6wRpEPKbXb0ilSHosW67IbR2PDj6s6g4/0TcQ1CY7MxL1Tq355Ufspi/Fa3JCAjYzBbLiP7ku1/olbBiILR9fL6wySFx28wwypo6FGLXLxz210zOYHXk5HOsxjcNkpb7WqVO3mIpK6G2IXGIzSpJNm+rrardKNUEAnIb94rYMFwcWyEZ5sxzYjZu3Adqg1TrNLH5lMRMcDe+W5WNFFFZiYRRRRUUSbgH6rF3n9Rrnf/CFYvbBNYxcnnIxXV6bWzGSnOvWAH5rF3n9TV9U8pdJAZWjBgZxqambMrquWbKeBr5VTxySVZbHa5J16tq3TYFxPFJl3orfyMWd4iTzu/u1FbQy86qLy392tGxDAtT/ABsi9orCf6KrJMP/APPfyIfdrd7vWMyOBHjqA4ZehSQdDbvqovLf3a+fI276qLyn92nM2H/nP5EPu14ay/8AOfyIfdoTpZ49ZbyKOJflik35G3fVReU/u18Oht31UXlN7tN5tT2a3kRe7Xg2x7NbyIvdoIr5N45H+IgkPwJSGhl31UXlN7texoXd9VF5Te7TULc9mt5EXu14ukZVJW8YngNSI5nyauK2Q5XHI/xTGVS4LopcRXEcshj1ULE6pYk5oyjLNRz05A1VQwzRLC085ZpZNUJqoo1dRmJOQzz2CrMGgVDnPILiD5eZQXHFmuuDjpJP2iX1iomKL0rd434TXbB7tAsqlsj8Ik37N5B315xT6L9434TXW0ZBib5D0SpBDinHCvqIvuk/CKlVFwr6iL7pPwipVbDdQWE7xFeJYldSrqGVgQVYZgg7wQd4rHeiLobZwXEAt4FiDo7MEzAJDKBsJyG/hWkaW3cqxxxQuY2mk1DIoBZEVGkcpns1yF1QTu1s+FJ1powOULtbcoeEl27zt++xrSo7sOO+W5KVD/tLQbE8LrvotDawRjWaNT2yoPtrvpQguYykEUkmY2FI3C+W4VfTVzYIsW8xR94FX0ioeOaU2UIJlulJ5lbWPoovaOMuID3SogaIsDj7f1Z7ozhF7hNy94YImBiZOTeYK20qxPSBhn0u489azojpbFiUJljUoytqSRvlrRvlnkSNhBBzB41nlhjtreu5jRmVeLdKNtN/Q+0dFty8wzAmKbDsHSa20D/Vl4KpVAOaXOycmoS4WbbJOFFFFZqZRRRRUUSVgJ+axd5/U1UGlLEXMTA5EW8mRH3iVfYEfmsXef1Gl/Sv9Yj/AGeT+YlfNKDKuvxd7roWj7j+1daP2ouYy8zMxByGZqZLo/DzHx1H0MP6E92reVq2qipwkhALnB5AKqGwGHmPjrk2BQ8x8ddExKN52idm1UyGrGSpZiMzmw2hRmBkMszn4ZN7hkZBYCdR/kllHrJpR1NLKwSF4AOdrm9t6L2jmmxuq5sCh5j468HA4uY+OqPHLgw7Fknz7crn8qX7PTO4ilGbs6Z9Msh1tnaJ2g0CCjllZiYU61ryMinv4ji5j46mYbgkQcHLPLbtrjZ3ySqHRswfGO0RVlYN03gqsbTjAcgSOdhOaSsRv3fE4kY9KsjgDgP0b0zg0nXB/wCqp94/8tqcFq9Q22Hy9yjkWAVdEmazffyflS1f4vNASEbNSCCrdMu0ZbObwU2WqdJL9/J6xSbpDHt8db9ILNB4eyJHZwsVt2F/URfdJ+EVKqLhf1EX3SfhFSq6FuoLkXeIqq0lwVruAxxymGQHXilXbqOARtHEEMykczGsR0mwfF7WRIrm61+UDFTG7MMgQCTmARv3VuuM4xHaxGWQMdoVUjGs8jtsVEXiT4thJyANZvj0txiM8btHFbLGrLlLLyrnWIOZCLkN27OtShkc02Ph+akpUAYC4AE7Lqn0f6HrXIDz3Mm3gp/M51I0p6HFrBEWTWLAb3YsfFu9FOGD2TqoUXKjLrcWsfG7EeipV/giyD9KZpu078mvkxBBTLqkiTXluSjYpDFmQHbx/wAWYdB26SDEJIZXRUMDMOVIUawZAMtbjtNb0pGWzdwyrKsR0fhbWjis7dRl0xKqT4WbbVt0JOXjjuLaUkxxurQlszkrhtZFJ+yCuYH+alapokvIDq2JyKTUw67a1oFFFFZyYRRRRUUSPgR+bRd7/UaodKQTcR5DP5vJ/MSr3Az82i73+o1ymxO3trjlbhgMrZgobLaTICQM+OwV8ypjhqiRx910OokgXXbQ+JhCcwRt41ayqeakLEOiY5Y8iUReA2E1BboiT9dWmZKaaU3IUED3HFkm+90ZgkZnMWTscyyllJPOcjVPJoTn9t8u/f21SHogT9cWvB0+n64tMRwVDRYE80wIn7/VXD6Bqd5J7pY/nXI6Ap/edVR09n64teTp3P1xaZayfeiCN+/qU14XgzQbAcxzVfWAIbbzVmZ05n64K+PpxOQRyoGfNU7B+LEda8dCS21wrCZv+qJ94/8ALenBTWcYBc695CdbM6zk8f8AttWiK1K1bcJaOH9V3hfLFekl+/k9YpcusJa5nSFN7tlnzDifAMz4KZsN+rk+/l9Yq40QwnV1rlhtfpU7SZ7T4SPEBXQUTMTWjgPRJyz9ixx27ExW8OoioNyqF29oZV0ory7hQSSAAMyTsAA3kmt1c4l/TQakcdxqM6wSF3WPa2q0ckZYDtFwe5nWcSaf2cZLR2hYnbm5FM9z0UWklMdlBG6Z5CSeQxh+GsqKjHV5id44ComLaE3N88cvI2cOQOYhaTpyxBzY8kNoy9NadK8NGF+rfdKzRtd92sjZl7qqs+iVeSbLbD9bm1QT6d1Q9JNIsc5MsyCFeOWrregmn7B9H7i2ULyUJy48q6/+moelEEkyFG+Dx5je0z//ABo7XxGSzWi2/WlndoI72sd10h9CqR7y4lgmlYyahfN+m2KVByH+oVtmGYYlumqu3M5ljvJrI9D8Bewu2ukurJyYmj1TLIMtYqc8xH/l9NPkWkd45yQWJ7k8x/8ATQKpjnu+3UnI3tDRewO5NlFUeDaS8rM9rNHyU6IJNVW5RJIydXlI3yGYB2EEAjMVeVnOaWmxR9aKKKKqokPBG+bRd6fxGu8gB3gHu7amxaFMihEvJAo3DUiOQzJyzI276+nQ6Ts2TzcXu1wztBVReXZZnetwVUN74uhVYUXqR4hXkovUjxCrT5Fv2bJ5EXu0fIt+zZPIi92rDQdVw5q/fIfy6FVJRepHiFfCi9SPEKtvkW/Zsnm4vdr58im7Nk83F7tWGharhzXvfYfy6FVGovUjxCvJRepHiFXPyJbs2Tzcfu0fIhuzJPNx+7Vxoap4c1bv0G/oVSlF6keIV55Mcw8Qq7+RDdmSebj92j5EN2ZJ5uP3at9IqeHNe9/g39CqQIBuA8VexVx8iG7Mk8iP3a+/IluzJPNx+7U+kVO4c1O/wb+hVdgdsZQ0Q+1cSljzICNY+Hd4aeY0CgKBkAMgBwA3Cq3AsCW1Vhrl2ZixdgAdpzyyAyAqzzrpqSExRgHWsaqmEr8tS+1kvRF03+E61rbt+gB1ZHX/AL7A7Y1PWgd5+0RluBzseiDprrl7G1fYOluJUPjgQjj1RG7cNueSTb2G5mGQGwDcAOFbNJTdobnUsOurRAMLfEVZaG4T+kEkm/gOatdw7cKzTR1/0ngrSsNOwUxXNDbAJLRby8kuOd1MuPo1mGnm492tPuPomsv09Ow92h6P8aa0l4EgWUwBPdpqwC8VGBpOtDtPdNMOGNtFbLx9hWLIf9G+YTJo68kmORyH6ItpgO4SNlatWa6JRH4xRsv8O/rrSq56r8Q8l1MHgHzaiiiilEZFFFFRRFFFFRRIV1oXHevNK0z8r8IlUjlZQAquQi6qvkuS6vDjXy36G8SjJy5PPy0/v1d6SaPSMfhVm2pcADWXPVS4UblfgHA+i/gOzdXYNpNLKNqkspKsrDVdWGxlYcCOamLkjED/AMVSSqHFNHrWDern/en/APpVcLW0P2JPPz+/XrT6/fLMIw8FJMeLydSa1oqdjmA3PMrFfWytcW21J3FjadS/n5/fr6MPtOpfz8/v0opi79SfFXZcWfqD4qL3Vm88ylXaRnCahhtp1L+fn9+vjYdadS/n5/fpcXFn6g+KvYxo81Tuse88ygu0nUbFdtY2vUSefn9+o0mFwncko7k83v1CXGzzV1TGydynwV73aP4SlnaTq9/QKTHhkaZZKFA3Cq7FcQA2D0VMjM851Y4zt4ncKucM0WRCAw5WVju3jPtUQvZC2yFTwzVUmI58UuYLj6xODJsHbzrTcH0vs2UfOFHaNV+lHQ8WWxkEaBrkLrJq9LtG0ou4bRmNvGsbwyyjik1LwSoRvVy8R7ewilbsq9q346Z1GLg3/RK/Q1zpTaav6wnjrMtN8chkB1JAdvCvmHJgrDpmOf8Amd8/XXDGo8DVTkRnwAd8/SakELYXZA8lacmcfcbDgDdIEWJhSdvE0+aE4Q0rLNN0sY2jP7Xg5qrtENHrO4laRFLah6VMy+3hmK2LBdG05POZOmJ2DMrqrwGQNe1NVgFkQUkcxxi481xwdVa61o12LG2Z7p2U0VwtbJIhqxqFHHLj3TvNd6xJH4jdabG4RZFFFFDVkUUUVFEUUUVFEVSYto9ryfCbduTmyAbgsqjcHy+0ODb+B2bruirNcWm4XhF0pXmjtxKMpAjd82f5VDGhEnW4v78FPNFG7w8IYhYNiSV0Mk63F4/+K9fI+TrcXj/4pzozqd5k3rzu8f4hJjaHSEZGOPwEj8qUNIehnfli0PJBAMyXk1Muf7O6tizpex/Ka4htW2pybzOn2X1GREVhxUFi2R2Egc1GiqZL2uhPpYTmWhY2uh91mAbyy2nL9aTP1VomE6ASxINYIzZbTrbPBsqw0owGNrdxyafRP2V9lQeg7iskltLbyMW+DTakZbaREyhlTPiF2gdrIcKYkmkMWNp80BkFOZMBZna6s10euAMgEHcbL8qusGwYQDWbppDvPADqV7XrqyzrnczhEZzuVSxy5lGZ9VZzpXOyKeZG1nhC44ji0FsutcTRxKdxldYwct4GsdtZP0S8YtL24thBcxSgI+sY3VsumXIE57M9virhZ4dJiVx8Il6d325ttCKdojTP6KAHLIb95zJNapguAQwRhQik8SVHso0TuweHEXVXHtGlrTY70paK2dpFGM2hBy25vHn6TUbT3D7SaJsjCTlsIePP0GnjEbZADlGnkr7KQsbxPkzsRPJX2U5C90r8Y5JB7GRs7Mn9pP6El/HZ4jJy0yxxm3cAuwCltaPIZ8++t0w/Gbe4z5CeOTLfybBiO6AdlZRFpM53JH5Iq2mVZLc3KARXEY14poxqsGAz1Wy+mhyyKngavVU2M4jls3q0Fcx1mazvWnV4mmVFLOwVQMyzEKABvJJ2AVEwPEvhNtDcZZcrCkmXMWUMR4CcqSOii7zy29iCdQo87rwcqyJGDzgFmbLn1easgMOKxWkTZNkWmeHsdVb6AknLISJv8dXANZxDowttZsZFGZU7CAdmW6onQ700ZLZ4ZAXEVwyRk7coyiOq9wF2A7WVMGnvHjbyQWzXk7O3FanRRRSiOiiiiooiiiiooivlfa+VFF8JryWr61cWNRRe9el7FbkJfxE8bSQfxY6uWkrNuipjPwea3fWyzikGY79DTNKzHIG+fohTEtjJaLlMOmWkaJbsAdpGQpB0RxG+jExsSAHkGtnGJemVQN5OzYaWZcTnv5BFCCx4k7lHOTTXo90PJlQ5XMh25sIiEXM905mtjDFCzA7qsxkdQ8mUfadQ8lYy49pD9l0P+wvtqvxPSbSFInMrxhCpU5wKNhGR257Ktm0GuOFxcD/WDVJpBoRiYiYxztKoBJSQgHIDMnPWy3UEd2cdiIGVg/8AQ6fxaBopYCGNFHUr6qcIt1IujmLgBRJ1K7Rt4U2pjUOX0vRWdU+JMUo+1GKnpT3KyLS66ybLt1peNY5FqnpuHNWMaU4qrSnLnrQ0eMrlI15OIAL5A9OtjIBYvn1J9RrPIMRXt0+YJhUtxatrHk0IO07zvp+ocAxZtOw9r+ioNhe4wIIltrh1RY1CgRxkBQBltK57q7aLXN61+ZMSl5QpAVj1lVMv0iE7FAzrra6AScmojuZR0oyOuBw2dLSbpDZXmGXA5eXXEiMY2DZkgMAc+Y7qVBglJAtfyzWuW1TAXE3G74Fo3RE0mUQCNTtaqfQW1U27tlvmJ/hxj8qQopJ7+QLGCedjuA7ZrW9DsGENvqZ5kOcz29VapK1sMeEIlKyRzzLILZWstFooorDWiiiiiooiiiiooiiiioogiuTx11oqKKG9uaUeiBoCcTgVVcJLGxaNmz1SCMmRstoByG3gRT1RlV2PLHBzdaizTAeh69pGERVzP0mzGbH2U02eHGFNXPM7ye3TDq15MQPCrSTOk8SionJFcXlzzB2gjIg8Qd4q/azQ8K5nDIzwoSiRMMsJbZyuSyxD6BO1gvBWHOBsz45cKYUxwgZch+7Vz8Uxc3po+KYuY+OjOmL/ABAITYgzw5JevMR5QZGD0Ur32iEUzaxtzvz5q0kYTFzemva4eg4VdlS5mTclUwMJxOzWbWmhqIQVtCcufbTBDh87gIUKL28h4hTatso4V75Mc1R1S92tQQRg3AS4bZl2DhSxpxogcRjjAOrJExKk7mVstdCeG4EHtdutJMQ5q+cgvNQWPcxwc3WjrOMG0PaBBHFGBznMDM85p6wfDBDEFO0k6zHtnLd2sgKnCIDhXvKryTOfrUX/2Q=="/>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pic>
        <p:nvPicPr>
          <p:cNvPr id="8200" name="Picture 8" descr="http://www.mundonets.com/images/programas/winzip.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48475" y="5353041"/>
            <a:ext cx="710208" cy="710208"/>
          </a:xfrm>
          <a:prstGeom prst="rect">
            <a:avLst/>
          </a:prstGeom>
          <a:noFill/>
          <a:extLst>
            <a:ext uri="{909E8E84-426E-40DD-AFC4-6F175D3DCCD1}">
              <a14:hiddenFill xmlns:a14="http://schemas.microsoft.com/office/drawing/2010/main">
                <a:solidFill>
                  <a:srgbClr val="FFFFFF"/>
                </a:solidFill>
              </a14:hiddenFill>
            </a:ext>
          </a:extLst>
        </p:spPr>
      </p:pic>
      <p:pic>
        <p:nvPicPr>
          <p:cNvPr id="8202" name="Picture 10" descr="https://encrypted-tbn3.gstatic.com/images?q=tbn:ANd9GcTQ77d3o6HXsSiBkxSLmwVAznyDQ0xoasmd1dEiPTsRAJwAIB8g2Q"/>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578090" y="5274827"/>
            <a:ext cx="866635" cy="8666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16980217"/>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200"/>
                                        </p:tgtEl>
                                        <p:attrNameLst>
                                          <p:attrName>style.visibility</p:attrName>
                                        </p:attrNameLst>
                                      </p:cBhvr>
                                      <p:to>
                                        <p:strVal val="visible"/>
                                      </p:to>
                                    </p:set>
                                    <p:animEffect transition="in" filter="fade">
                                      <p:cBhvr>
                                        <p:cTn id="7" dur="1000"/>
                                        <p:tgtEl>
                                          <p:spTgt spid="8200"/>
                                        </p:tgtEl>
                                      </p:cBhvr>
                                    </p:animEffect>
                                    <p:anim calcmode="lin" valueType="num">
                                      <p:cBhvr>
                                        <p:cTn id="8" dur="1000" fill="hold"/>
                                        <p:tgtEl>
                                          <p:spTgt spid="8200"/>
                                        </p:tgtEl>
                                        <p:attrNameLst>
                                          <p:attrName>ppt_x</p:attrName>
                                        </p:attrNameLst>
                                      </p:cBhvr>
                                      <p:tavLst>
                                        <p:tav tm="0">
                                          <p:val>
                                            <p:strVal val="#ppt_x"/>
                                          </p:val>
                                        </p:tav>
                                        <p:tav tm="100000">
                                          <p:val>
                                            <p:strVal val="#ppt_x"/>
                                          </p:val>
                                        </p:tav>
                                      </p:tavLst>
                                    </p:anim>
                                    <p:anim calcmode="lin" valueType="num">
                                      <p:cBhvr>
                                        <p:cTn id="9" dur="1000" fill="hold"/>
                                        <p:tgtEl>
                                          <p:spTgt spid="820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8196"/>
                                        </p:tgtEl>
                                        <p:attrNameLst>
                                          <p:attrName>style.visibility</p:attrName>
                                        </p:attrNameLst>
                                      </p:cBhvr>
                                      <p:to>
                                        <p:strVal val="visible"/>
                                      </p:to>
                                    </p:set>
                                    <p:animEffect transition="in" filter="fade">
                                      <p:cBhvr>
                                        <p:cTn id="14" dur="1000"/>
                                        <p:tgtEl>
                                          <p:spTgt spid="8196"/>
                                        </p:tgtEl>
                                      </p:cBhvr>
                                    </p:animEffect>
                                    <p:anim calcmode="lin" valueType="num">
                                      <p:cBhvr>
                                        <p:cTn id="15" dur="1000" fill="hold"/>
                                        <p:tgtEl>
                                          <p:spTgt spid="8196"/>
                                        </p:tgtEl>
                                        <p:attrNameLst>
                                          <p:attrName>ppt_x</p:attrName>
                                        </p:attrNameLst>
                                      </p:cBhvr>
                                      <p:tavLst>
                                        <p:tav tm="0">
                                          <p:val>
                                            <p:strVal val="#ppt_x"/>
                                          </p:val>
                                        </p:tav>
                                        <p:tav tm="100000">
                                          <p:val>
                                            <p:strVal val="#ppt_x"/>
                                          </p:val>
                                        </p:tav>
                                      </p:tavLst>
                                    </p:anim>
                                    <p:anim calcmode="lin" valueType="num">
                                      <p:cBhvr>
                                        <p:cTn id="16" dur="1000" fill="hold"/>
                                        <p:tgtEl>
                                          <p:spTgt spid="819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8202"/>
                                        </p:tgtEl>
                                        <p:attrNameLst>
                                          <p:attrName>style.visibility</p:attrName>
                                        </p:attrNameLst>
                                      </p:cBhvr>
                                      <p:to>
                                        <p:strVal val="visible"/>
                                      </p:to>
                                    </p:set>
                                    <p:animEffect transition="in" filter="fade">
                                      <p:cBhvr>
                                        <p:cTn id="21" dur="1000"/>
                                        <p:tgtEl>
                                          <p:spTgt spid="8202"/>
                                        </p:tgtEl>
                                      </p:cBhvr>
                                    </p:animEffect>
                                    <p:anim calcmode="lin" valueType="num">
                                      <p:cBhvr>
                                        <p:cTn id="22" dur="1000" fill="hold"/>
                                        <p:tgtEl>
                                          <p:spTgt spid="8202"/>
                                        </p:tgtEl>
                                        <p:attrNameLst>
                                          <p:attrName>ppt_x</p:attrName>
                                        </p:attrNameLst>
                                      </p:cBhvr>
                                      <p:tavLst>
                                        <p:tav tm="0">
                                          <p:val>
                                            <p:strVal val="#ppt_x"/>
                                          </p:val>
                                        </p:tav>
                                        <p:tav tm="100000">
                                          <p:val>
                                            <p:strVal val="#ppt_x"/>
                                          </p:val>
                                        </p:tav>
                                      </p:tavLst>
                                    </p:anim>
                                    <p:anim calcmode="lin" valueType="num">
                                      <p:cBhvr>
                                        <p:cTn id="23" dur="1000" fill="hold"/>
                                        <p:tgtEl>
                                          <p:spTgt spid="820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Sebastián Cornejo\Pictures\Imagenes de Internet\Proyecto titulacion\SUV 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3399" y="-2"/>
            <a:ext cx="511376" cy="604800"/>
          </a:xfrm>
          <a:prstGeom prst="rect">
            <a:avLst/>
          </a:prstGeom>
          <a:noFill/>
          <a:extLst>
            <a:ext uri="{909E8E84-426E-40DD-AFC4-6F175D3DCCD1}">
              <a14:hiddenFill xmlns:a14="http://schemas.microsoft.com/office/drawing/2010/main">
                <a:solidFill>
                  <a:srgbClr val="FFFFFF"/>
                </a:solidFill>
              </a14:hiddenFill>
            </a:ext>
          </a:extLst>
        </p:spPr>
      </p:pic>
      <p:pic>
        <p:nvPicPr>
          <p:cNvPr id="13314" name="Picture 2" descr="http://3.bp.blogspot.com/-I17anIICVi4/Tnb-hdd7QQI/AAAAAAAAGno/7b8H8sa-Om0/s1600/Las-teori%25CC%2581ascognitivas-Teori%25CC%2581a-de-la-fijacio%25CC%2581n-de-objetivos.jpg"/>
          <p:cNvPicPr>
            <a:picLocks noChangeAspect="1" noChangeArrowheads="1"/>
          </p:cNvPicPr>
          <p:nvPr/>
        </p:nvPicPr>
        <p:blipFill>
          <a:blip r:embed="rId3">
            <a:extLst>
              <a:ext uri="{BEBA8EAE-BF5A-486C-A8C5-ECC9F3942E4B}">
                <a14:imgProps xmlns:a14="http://schemas.microsoft.com/office/drawing/2010/main">
                  <a14:imgLayer r:embed="rId4">
                    <a14:imgEffect>
                      <a14:sharpenSoften amount="-27000"/>
                    </a14:imgEffect>
                    <a14:imgEffect>
                      <a14:saturation sat="66000"/>
                    </a14:imgEffect>
                    <a14:imgEffect>
                      <a14:brightnessContrast bright="40000" contrast="20000"/>
                    </a14:imgEffect>
                  </a14:imgLayer>
                </a14:imgProps>
              </a:ext>
              <a:ext uri="{28A0092B-C50C-407E-A947-70E740481C1C}">
                <a14:useLocalDpi xmlns:a14="http://schemas.microsoft.com/office/drawing/2010/main" val="0"/>
              </a:ext>
            </a:extLst>
          </a:blip>
          <a:srcRect/>
          <a:stretch>
            <a:fillRect/>
          </a:stretch>
        </p:blipFill>
        <p:spPr bwMode="auto">
          <a:xfrm>
            <a:off x="2555775" y="1601432"/>
            <a:ext cx="4245057" cy="4226192"/>
          </a:xfrm>
          <a:prstGeom prst="rect">
            <a:avLst/>
          </a:prstGeom>
          <a:noFill/>
          <a:extLst>
            <a:ext uri="{909E8E84-426E-40DD-AFC4-6F175D3DCCD1}">
              <a14:hiddenFill xmlns:a14="http://schemas.microsoft.com/office/drawing/2010/main">
                <a:solidFill>
                  <a:srgbClr val="FFFFFF"/>
                </a:solidFill>
              </a14:hiddenFill>
            </a:ext>
          </a:extLst>
        </p:spPr>
      </p:pic>
      <p:sp>
        <p:nvSpPr>
          <p:cNvPr id="5" name="4 CuadroTexto"/>
          <p:cNvSpPr txBox="1"/>
          <p:nvPr/>
        </p:nvSpPr>
        <p:spPr>
          <a:xfrm>
            <a:off x="539552" y="764704"/>
            <a:ext cx="8064896" cy="5078313"/>
          </a:xfrm>
          <a:prstGeom prst="rect">
            <a:avLst/>
          </a:prstGeom>
          <a:noFill/>
        </p:spPr>
        <p:txBody>
          <a:bodyPr wrap="square" rtlCol="0">
            <a:spAutoFit/>
          </a:bodyPr>
          <a:lstStyle/>
          <a:p>
            <a:pPr algn="ctr"/>
            <a:r>
              <a:rPr lang="es-MX" b="1" dirty="0" smtClean="0">
                <a:latin typeface="Calibri" pitchFamily="34" charset="0"/>
                <a:cs typeface="Calibri" pitchFamily="34" charset="0"/>
              </a:rPr>
              <a:t>OBJETIVOS</a:t>
            </a:r>
          </a:p>
          <a:p>
            <a:pPr marL="285750" indent="-285750">
              <a:buFont typeface="Arial" pitchFamily="34" charset="0"/>
              <a:buChar char="•"/>
            </a:pPr>
            <a:r>
              <a:rPr lang="es-MX" b="1" dirty="0" smtClean="0">
                <a:latin typeface="Calibri" pitchFamily="34" charset="0"/>
                <a:cs typeface="Calibri" pitchFamily="34" charset="0"/>
              </a:rPr>
              <a:t>General</a:t>
            </a:r>
          </a:p>
          <a:p>
            <a:pPr algn="ctr"/>
            <a:endParaRPr lang="es-MX" dirty="0">
              <a:latin typeface="Calibri" pitchFamily="34" charset="0"/>
              <a:cs typeface="Calibri" pitchFamily="34" charset="0"/>
            </a:endParaRPr>
          </a:p>
          <a:p>
            <a:pPr algn="just"/>
            <a:r>
              <a:rPr lang="es-MX" dirty="0" smtClean="0">
                <a:latin typeface="Calibri" pitchFamily="34" charset="0"/>
                <a:cs typeface="Calibri" pitchFamily="34" charset="0"/>
              </a:rPr>
              <a:t>Diseñar </a:t>
            </a:r>
            <a:r>
              <a:rPr lang="es-MX" dirty="0">
                <a:latin typeface="Calibri" pitchFamily="34" charset="0"/>
                <a:cs typeface="Calibri" pitchFamily="34" charset="0"/>
              </a:rPr>
              <a:t>y ejecutar un proyecto de desarrollo tecnológico el cual contribuya con la calidad y pertinencia de la educación media superior y superior, aprovechando las fortalezas y oportunidades del sistema de universidad virtual a fin de consolidar la oferta académica basada en el cumplimiento de habilidades y competencias</a:t>
            </a:r>
            <a:r>
              <a:rPr lang="es-MX" dirty="0" smtClean="0">
                <a:latin typeface="Calibri" pitchFamily="34" charset="0"/>
                <a:cs typeface="Calibri" pitchFamily="34" charset="0"/>
              </a:rPr>
              <a:t>.</a:t>
            </a:r>
          </a:p>
          <a:p>
            <a:pPr algn="just"/>
            <a:endParaRPr lang="es-MX" dirty="0">
              <a:latin typeface="Calibri" pitchFamily="34" charset="0"/>
              <a:cs typeface="Calibri" pitchFamily="34" charset="0"/>
            </a:endParaRPr>
          </a:p>
          <a:p>
            <a:pPr marL="285750" indent="-285750" algn="just">
              <a:buFont typeface="Arial" pitchFamily="34" charset="0"/>
              <a:buChar char="•"/>
            </a:pPr>
            <a:r>
              <a:rPr lang="es-MX" b="1" dirty="0" smtClean="0">
                <a:latin typeface="Calibri" pitchFamily="34" charset="0"/>
                <a:cs typeface="Calibri" pitchFamily="34" charset="0"/>
              </a:rPr>
              <a:t>Específicos</a:t>
            </a:r>
          </a:p>
          <a:p>
            <a:pPr algn="just"/>
            <a:endParaRPr lang="es-MX" dirty="0" smtClean="0">
              <a:latin typeface="Calibri" pitchFamily="34" charset="0"/>
              <a:cs typeface="Calibri" pitchFamily="34" charset="0"/>
            </a:endParaRPr>
          </a:p>
          <a:p>
            <a:pPr marL="285750" indent="-285750" algn="just">
              <a:buFontTx/>
              <a:buChar char="-"/>
            </a:pPr>
            <a:r>
              <a:rPr lang="es-MX" dirty="0" smtClean="0">
                <a:latin typeface="Calibri" pitchFamily="34" charset="0"/>
                <a:cs typeface="Calibri" pitchFamily="34" charset="0"/>
              </a:rPr>
              <a:t>Diseñar </a:t>
            </a:r>
            <a:r>
              <a:rPr lang="es-MX" dirty="0">
                <a:latin typeface="Calibri" pitchFamily="34" charset="0"/>
                <a:cs typeface="Calibri" pitchFamily="34" charset="0"/>
              </a:rPr>
              <a:t>una aplicación que articule los servicios básicos de Metacampus. </a:t>
            </a:r>
            <a:endParaRPr lang="es-MX" dirty="0" smtClean="0">
              <a:latin typeface="Calibri" pitchFamily="34" charset="0"/>
              <a:cs typeface="Calibri" pitchFamily="34" charset="0"/>
            </a:endParaRPr>
          </a:p>
          <a:p>
            <a:pPr marL="285750" indent="-285750" algn="just">
              <a:buFontTx/>
              <a:buChar char="-"/>
            </a:pPr>
            <a:r>
              <a:rPr lang="es-MX" dirty="0" smtClean="0">
                <a:latin typeface="Calibri" pitchFamily="34" charset="0"/>
                <a:cs typeface="Calibri" pitchFamily="34" charset="0"/>
              </a:rPr>
              <a:t>Lograr </a:t>
            </a:r>
            <a:r>
              <a:rPr lang="es-MX" dirty="0">
                <a:latin typeface="Calibri" pitchFamily="34" charset="0"/>
                <a:cs typeface="Calibri" pitchFamily="34" charset="0"/>
              </a:rPr>
              <a:t>que los alumnos lleven a cabo el mejoramiento del aprovechamiento de su tiempo para la obtención de evaluaciones y/o retroalimentación </a:t>
            </a:r>
            <a:r>
              <a:rPr lang="es-MX" dirty="0" smtClean="0">
                <a:latin typeface="Calibri" pitchFamily="34" charset="0"/>
                <a:cs typeface="Calibri" pitchFamily="34" charset="0"/>
              </a:rPr>
              <a:t>oportuna</a:t>
            </a:r>
          </a:p>
          <a:p>
            <a:pPr marL="285750" indent="-285750" algn="just">
              <a:buFontTx/>
              <a:buChar char="-"/>
            </a:pPr>
            <a:r>
              <a:rPr lang="es-MX" dirty="0" smtClean="0">
                <a:latin typeface="Calibri" pitchFamily="34" charset="0"/>
                <a:cs typeface="Calibri" pitchFamily="34" charset="0"/>
              </a:rPr>
              <a:t>Aumentar </a:t>
            </a:r>
            <a:r>
              <a:rPr lang="es-MX" dirty="0">
                <a:latin typeface="Calibri" pitchFamily="34" charset="0"/>
                <a:cs typeface="Calibri" pitchFamily="34" charset="0"/>
              </a:rPr>
              <a:t>la productividad del alumnado dentro del esquema de competencias dando difusión a la </a:t>
            </a:r>
            <a:r>
              <a:rPr lang="es-MX" dirty="0" smtClean="0">
                <a:latin typeface="Calibri" pitchFamily="34" charset="0"/>
                <a:cs typeface="Calibri" pitchFamily="34" charset="0"/>
              </a:rPr>
              <a:t>aplicación</a:t>
            </a:r>
            <a:r>
              <a:rPr lang="es-MX" dirty="0">
                <a:latin typeface="Calibri" pitchFamily="34" charset="0"/>
                <a:cs typeface="Calibri" pitchFamily="34" charset="0"/>
              </a:rPr>
              <a:t>.</a:t>
            </a:r>
            <a:endParaRPr lang="es-MX" dirty="0" smtClean="0">
              <a:latin typeface="Calibri" pitchFamily="34" charset="0"/>
              <a:cs typeface="Calibri" pitchFamily="34" charset="0"/>
            </a:endParaRPr>
          </a:p>
          <a:p>
            <a:pPr marL="285750" indent="-285750" algn="just">
              <a:buFontTx/>
              <a:buChar char="-"/>
            </a:pPr>
            <a:r>
              <a:rPr lang="es-MX" dirty="0" smtClean="0">
                <a:latin typeface="Calibri" pitchFamily="34" charset="0"/>
                <a:cs typeface="Calibri" pitchFamily="34" charset="0"/>
              </a:rPr>
              <a:t>Coadyuvar </a:t>
            </a:r>
            <a:r>
              <a:rPr lang="es-MX" dirty="0">
                <a:latin typeface="Calibri" pitchFamily="34" charset="0"/>
                <a:cs typeface="Calibri" pitchFamily="34" charset="0"/>
              </a:rPr>
              <a:t>en la formación profesional de los alumnos de nivel medio superior y superior implementando una mecánica del uso y manejo adecuado de la herramienta proporcionada</a:t>
            </a:r>
            <a:r>
              <a:rPr lang="es-MX" dirty="0" smtClean="0">
                <a:latin typeface="Calibri" pitchFamily="34" charset="0"/>
                <a:cs typeface="Calibri" pitchFamily="34" charset="0"/>
              </a:rPr>
              <a:t>.</a:t>
            </a:r>
            <a:endParaRPr lang="es-MX" dirty="0">
              <a:latin typeface="Calibri" pitchFamily="34" charset="0"/>
              <a:cs typeface="Calibri" pitchFamily="34" charset="0"/>
            </a:endParaRPr>
          </a:p>
        </p:txBody>
      </p:sp>
    </p:spTree>
    <p:extLst>
      <p:ext uri="{BB962C8B-B14F-4D97-AF65-F5344CB8AC3E}">
        <p14:creationId xmlns:p14="http://schemas.microsoft.com/office/powerpoint/2010/main" val="2703119738"/>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3314"/>
                                        </p:tgtEl>
                                        <p:attrNameLst>
                                          <p:attrName>style.visibility</p:attrName>
                                        </p:attrNameLst>
                                      </p:cBhvr>
                                      <p:to>
                                        <p:strVal val="visible"/>
                                      </p:to>
                                    </p:set>
                                    <p:animEffect transition="in" filter="circle(in)">
                                      <p:cBhvr>
                                        <p:cTn id="7" dur="2000"/>
                                        <p:tgtEl>
                                          <p:spTgt spid="133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Sebastián Cornejo\Pictures\Imagenes de Internet\Proyecto titulacion\SUV 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3399" y="-2"/>
            <a:ext cx="511376" cy="604800"/>
          </a:xfrm>
          <a:prstGeom prst="rect">
            <a:avLst/>
          </a:prstGeom>
          <a:noFill/>
          <a:extLst>
            <a:ext uri="{909E8E84-426E-40DD-AFC4-6F175D3DCCD1}">
              <a14:hiddenFill xmlns:a14="http://schemas.microsoft.com/office/drawing/2010/main">
                <a:solidFill>
                  <a:srgbClr val="FFFFFF"/>
                </a:solidFill>
              </a14:hiddenFill>
            </a:ext>
          </a:extLst>
        </p:spPr>
      </p:pic>
      <p:sp>
        <p:nvSpPr>
          <p:cNvPr id="3" name="2 CuadroTexto"/>
          <p:cNvSpPr txBox="1"/>
          <p:nvPr/>
        </p:nvSpPr>
        <p:spPr>
          <a:xfrm>
            <a:off x="2103579" y="789179"/>
            <a:ext cx="4752528" cy="369332"/>
          </a:xfrm>
          <a:prstGeom prst="rect">
            <a:avLst/>
          </a:prstGeom>
          <a:noFill/>
        </p:spPr>
        <p:txBody>
          <a:bodyPr wrap="square" rtlCol="0">
            <a:spAutoFit/>
          </a:bodyPr>
          <a:lstStyle/>
          <a:p>
            <a:pPr algn="ctr"/>
            <a:r>
              <a:rPr lang="es-MX" b="1" dirty="0" smtClean="0">
                <a:latin typeface="Calibri" pitchFamily="34" charset="0"/>
                <a:cs typeface="Calibri" pitchFamily="34" charset="0"/>
              </a:rPr>
              <a:t>ESTRATEGIAS DE INTERVENCIÓN </a:t>
            </a:r>
            <a:endParaRPr lang="es-MX" dirty="0" smtClean="0">
              <a:latin typeface="Calibri" pitchFamily="34" charset="0"/>
              <a:cs typeface="Calibri" pitchFamily="34" charset="0"/>
            </a:endParaRPr>
          </a:p>
        </p:txBody>
      </p:sp>
      <p:sp>
        <p:nvSpPr>
          <p:cNvPr id="4" name="3 CuadroTexto"/>
          <p:cNvSpPr txBox="1"/>
          <p:nvPr/>
        </p:nvSpPr>
        <p:spPr>
          <a:xfrm>
            <a:off x="637994" y="1474071"/>
            <a:ext cx="5940000" cy="923330"/>
          </a:xfrm>
          <a:prstGeom prst="rect">
            <a:avLst/>
          </a:prstGeom>
          <a:noFill/>
        </p:spPr>
        <p:txBody>
          <a:bodyPr wrap="square" rtlCol="0">
            <a:spAutoFit/>
          </a:bodyPr>
          <a:lstStyle/>
          <a:p>
            <a:pPr algn="just"/>
            <a:r>
              <a:rPr lang="es-MX" b="1" dirty="0">
                <a:latin typeface="Calibri" pitchFamily="34" charset="0"/>
                <a:cs typeface="Calibri" pitchFamily="34" charset="0"/>
              </a:rPr>
              <a:t>Factibilidad</a:t>
            </a:r>
          </a:p>
          <a:p>
            <a:pPr algn="just"/>
            <a:r>
              <a:rPr lang="es-MX" dirty="0" smtClean="0">
                <a:latin typeface="Calibri" pitchFamily="34" charset="0"/>
                <a:cs typeface="Calibri" pitchFamily="34" charset="0"/>
              </a:rPr>
              <a:t>Se </a:t>
            </a:r>
            <a:r>
              <a:rPr lang="es-MX" dirty="0">
                <a:latin typeface="Calibri" pitchFamily="34" charset="0"/>
                <a:cs typeface="Calibri" pitchFamily="34" charset="0"/>
              </a:rPr>
              <a:t>cuenta con los recursos materiales puesto que existe la tecnología necesaria para su </a:t>
            </a:r>
            <a:r>
              <a:rPr lang="es-MX" dirty="0" smtClean="0">
                <a:latin typeface="Calibri" pitchFamily="34" charset="0"/>
                <a:cs typeface="Calibri" pitchFamily="34" charset="0"/>
              </a:rPr>
              <a:t>construcción</a:t>
            </a:r>
            <a:r>
              <a:rPr lang="es-MX" dirty="0">
                <a:latin typeface="Calibri" pitchFamily="34" charset="0"/>
                <a:cs typeface="Calibri" pitchFamily="34" charset="0"/>
              </a:rPr>
              <a:t>.</a:t>
            </a:r>
          </a:p>
        </p:txBody>
      </p:sp>
      <p:sp>
        <p:nvSpPr>
          <p:cNvPr id="5" name="4 CuadroTexto"/>
          <p:cNvSpPr txBox="1"/>
          <p:nvPr/>
        </p:nvSpPr>
        <p:spPr>
          <a:xfrm>
            <a:off x="2619761" y="2780928"/>
            <a:ext cx="5850824" cy="1477328"/>
          </a:xfrm>
          <a:prstGeom prst="rect">
            <a:avLst/>
          </a:prstGeom>
          <a:noFill/>
        </p:spPr>
        <p:txBody>
          <a:bodyPr wrap="square" rtlCol="0">
            <a:spAutoFit/>
          </a:bodyPr>
          <a:lstStyle/>
          <a:p>
            <a:pPr algn="just"/>
            <a:r>
              <a:rPr lang="es-MX" b="1" dirty="0">
                <a:latin typeface="Calibri" pitchFamily="34" charset="0"/>
                <a:cs typeface="Calibri" pitchFamily="34" charset="0"/>
              </a:rPr>
              <a:t>Efectividad</a:t>
            </a:r>
          </a:p>
          <a:p>
            <a:pPr algn="just"/>
            <a:r>
              <a:rPr lang="es-MX" dirty="0" smtClean="0">
                <a:latin typeface="Calibri" pitchFamily="34" charset="0"/>
                <a:cs typeface="Calibri" pitchFamily="34" charset="0"/>
              </a:rPr>
              <a:t>Sus </a:t>
            </a:r>
            <a:r>
              <a:rPr lang="es-MX" dirty="0">
                <a:latin typeface="Calibri" pitchFamily="34" charset="0"/>
                <a:cs typeface="Calibri" pitchFamily="34" charset="0"/>
              </a:rPr>
              <a:t>resultados pueden ser medidos gracias a las acciones que se han llevado a cabo del proyecto, apegándose a lo decretado por los objetivos planteados y a su vez se utilizan los recursos de manera </a:t>
            </a:r>
            <a:r>
              <a:rPr lang="es-MX" dirty="0" smtClean="0">
                <a:latin typeface="Calibri" pitchFamily="34" charset="0"/>
                <a:cs typeface="Calibri" pitchFamily="34" charset="0"/>
              </a:rPr>
              <a:t>razonable</a:t>
            </a:r>
            <a:r>
              <a:rPr lang="es-MX" dirty="0">
                <a:latin typeface="Calibri" pitchFamily="34" charset="0"/>
                <a:cs typeface="Calibri" pitchFamily="34" charset="0"/>
              </a:rPr>
              <a:t>.</a:t>
            </a:r>
          </a:p>
        </p:txBody>
      </p:sp>
      <p:sp>
        <p:nvSpPr>
          <p:cNvPr id="6" name="5 CuadroTexto"/>
          <p:cNvSpPr txBox="1"/>
          <p:nvPr/>
        </p:nvSpPr>
        <p:spPr>
          <a:xfrm>
            <a:off x="801225" y="4280955"/>
            <a:ext cx="5940000" cy="1754326"/>
          </a:xfrm>
          <a:prstGeom prst="rect">
            <a:avLst/>
          </a:prstGeom>
          <a:noFill/>
        </p:spPr>
        <p:txBody>
          <a:bodyPr wrap="square" rtlCol="0">
            <a:spAutoFit/>
          </a:bodyPr>
          <a:lstStyle/>
          <a:p>
            <a:pPr algn="just"/>
            <a:r>
              <a:rPr lang="es-MX" b="1" dirty="0">
                <a:latin typeface="Calibri" pitchFamily="34" charset="0"/>
                <a:cs typeface="Calibri" pitchFamily="34" charset="0"/>
              </a:rPr>
              <a:t>Costo</a:t>
            </a:r>
          </a:p>
          <a:p>
            <a:pPr algn="just"/>
            <a:r>
              <a:rPr lang="es-MX" dirty="0">
                <a:latin typeface="Calibri" pitchFamily="34" charset="0"/>
                <a:cs typeface="Calibri" pitchFamily="34" charset="0"/>
              </a:rPr>
              <a:t>El diseño de programación, construcción e implementación derivan del uso apropiado de licenciamiento de software libre, </a:t>
            </a:r>
            <a:r>
              <a:rPr lang="es-MX" dirty="0" smtClean="0">
                <a:latin typeface="Calibri" pitchFamily="34" charset="0"/>
                <a:cs typeface="Calibri" pitchFamily="34" charset="0"/>
              </a:rPr>
              <a:t>ya </a:t>
            </a:r>
            <a:r>
              <a:rPr lang="es-MX" dirty="0">
                <a:latin typeface="Calibri" pitchFamily="34" charset="0"/>
                <a:cs typeface="Calibri" pitchFamily="34" charset="0"/>
              </a:rPr>
              <a:t>que al registrar el </a:t>
            </a:r>
            <a:r>
              <a:rPr lang="es-MX" dirty="0" smtClean="0">
                <a:latin typeface="Calibri" pitchFamily="34" charset="0"/>
                <a:cs typeface="Calibri" pitchFamily="34" charset="0"/>
              </a:rPr>
              <a:t>proyecto en la plataforma de distribución </a:t>
            </a:r>
            <a:r>
              <a:rPr lang="es-MX" dirty="0">
                <a:latin typeface="Calibri" pitchFamily="34" charset="0"/>
                <a:cs typeface="Calibri" pitchFamily="34" charset="0"/>
              </a:rPr>
              <a:t>como una aplicación de una entidad educativa y académica permite sin costo alguno la </a:t>
            </a:r>
            <a:r>
              <a:rPr lang="es-MX" dirty="0" smtClean="0">
                <a:latin typeface="Calibri" pitchFamily="34" charset="0"/>
                <a:cs typeface="Calibri" pitchFamily="34" charset="0"/>
              </a:rPr>
              <a:t>difusión </a:t>
            </a:r>
            <a:r>
              <a:rPr lang="es-MX" dirty="0">
                <a:latin typeface="Calibri" pitchFamily="34" charset="0"/>
                <a:cs typeface="Calibri" pitchFamily="34" charset="0"/>
              </a:rPr>
              <a:t>de la </a:t>
            </a:r>
            <a:r>
              <a:rPr lang="es-MX" dirty="0" smtClean="0">
                <a:latin typeface="Calibri" pitchFamily="34" charset="0"/>
                <a:cs typeface="Calibri" pitchFamily="34" charset="0"/>
              </a:rPr>
              <a:t>aplicación.</a:t>
            </a:r>
            <a:endParaRPr lang="es-MX" dirty="0">
              <a:latin typeface="Calibri" pitchFamily="34" charset="0"/>
              <a:cs typeface="Calibri" pitchFamily="34" charset="0"/>
            </a:endParaRPr>
          </a:p>
        </p:txBody>
      </p:sp>
      <p:sp>
        <p:nvSpPr>
          <p:cNvPr id="7" name="AutoShape 2" descr="data:image/jpeg;base64,/9j/4AAQSkZJRgABAQAAAQABAAD/2wCEAAkGBhQREBMUExQWERUWGRcWGBUXGBcVHRQXFRIVFxcYFxUYHCggGBojHhcYHy8kIyctLCwsFx8xNTAqNSYtLCkBCQoKDgwOGg8PGi0kHCU2LykvNS00KS8vNSwwLCwyLTUuNiwsLTQ0LCksLCwsLDQsKikyKSwsLCksKSwsLCwsLP/AABEIAHsAjAMBIgACEQEDEQH/xAAcAAACAgMBAQAAAAAAAAAAAAAABgEFAwQHAgj/xAA+EAABAgMFBgIGCAUFAAAAAAABAAIDESEEBRIxQQYiUWFxgROhIzKRscHRM0JDUmKC4fAHJHKSshRTY3PC/8QAGgEBAAMBAQEAAAAAAAAAAAAAAAIDBAUBBv/EADARAAICAgEDAgQDCQEAAAAAAAABAgMEESESEzFBUQVxgcEiMmEjM1KRobHR4fAU/9oADAMBAAIRAxEAPwDuKEIQAhCEAIQhACEIQAhCEALXiWmRkBNZojpBaZAALjkJknpUoDNBtQc4t1ADuxJA9xWwlzZi2eLGtD/6QOQrIJjQAhCEAKFKhAShCEAIQhACEIQAoLlgt0QtYS0TIyGU+6pIl/lp34bm9RMfCakot+CLmo+Rg8UcV6xJbvDabw4bXta0h0610IHq9+Ko4m1UeJRoIHEAN88/NeaZ7seosQTkSqLa28cELA3N2cqyA/X3FbFvrgJrujOfAapb2mG9CyO6eJ+sf3VSiiMmyz2F+1/Jw/FwyTalTYYUi/k5feTWoy8ko+AQhC8PQUKVCAlCEIAQhCAEIUFAal6D0ZpPlxVLYS1viGT6FowuqBOemRHZW97PHhnlnLPVVNifuvk85t9adM6a/sKcXwVyXOz261wXjC5jeVJS6D5FVN4XVZpgmM6HqGkl3kR8VYWmDMbzAfxNp5jdKVtroTQ2GCSG4RUCp9I+kl708nnU9bY2NvKHGkGGeEAcMhKlVTbTmsPodT946DNL1x2vw3AwocR33iTp0FPar+/4oe6zyOEPxNBEjvbxa3uRKfMKU12+WeQl3F+pbbDCkX8nLRyakrbHBrHRGA1IY4TrOUwfePaE0rNCxWLqiaJQcH0sEIQpkQUKVCAlCEIAQhCAFBQStePbWtoTXgh42l5KPaC0YMTsg4YT1aZt8i/2rDckfxILj69QJV0nwXq/4RfZokswC8dWb3umqLYa8Q8RYZNZteJdMJ+CoxLO5Bv2ZK1aaGZo+6S088j3y9oS5tpDd6KTWl2HIgSG+6vBM5nrvDjqO+Y7pY25DMMLFiw4dJT+kNOC2R5kih8Ji+TMDxY0/wAEPel7mhZr1b/LsLMTcOAt4tkTWeh1RZmENmyG2EPvvqexNPYFsW1uJkicZLRWRrR2XBX2PwUVryWl2XrIwY4oD6wGhO7EA71HQJ/a6eVQuabO2QuskbXA9ruzmyd7h7E47KW/HBwE70On5T6vxHZcatdm6VXo+UdWX7StT9fDLxCELaZwUKVCAETWOPHDGuc4hrWguJOgAmSeyRm/xVhRHlsOFFLR9phBEuMsVB5q2umdn5UU3XwqW5MfMSq7w2ihQp1xng2vtOQSdeO1xfRs3A5EmYPRozSnb71fFcWibjwGnWVG+9dCn4e3zM4t3xdv8NK+rGy+P4guMw3cHBpmT1d8lVXFece0WuHi3YbSXkamQMp95KlgXcc3GvAfNMGz245zssm+0zPuCuzoV42LNxXOtfzKMLuZOVBTlvnYyWW9cVqjQjUNayQ5/X/yalPZCC6DekSFo3xW9WgTaTPlhWGy3rhtkOJOkSKWk8ogc1v/AJTJYoTG3n4hoYsEhvNzHgP74cHtPBfPRq/8tqh/FFP6n0sJ9+Dl7Sa+gzEV4H99x5pf2vDiYUsOLDmcMgPENa0TJ++ny9yXdrg30U5kYcgRMnxHarSnyjyS4YvBgLql0Z3Kcvbme0lsxmyMiAKMpw3TSShrCBpCbwGZ66nvRTFFTKcpQ/8AEqcnsrrjovdhIYlHacjhp7R8VhscQ2S2YTRpOA/0ulhPYy81RxNpn3e0RGMa8OeGOa6YphJEiMjMLPaNqYN4DE1joURjZua6RmycptcM5E8B6xKyZePZ0LIiuEase6HX2W/J00FRNLEPa9kOxte84og3MAzc5oFeQkQSearrj2qj4sVpLPDcQJBuEtmc56jqtVVM7a+5HwYr8uqiztTfP/eR6UICFUaiq2iu18eA9jCAXNc3hPE2XxXG4uzFos8UtMJ7XEYQT6stSHCh/eS71JYrQG4d6Uua142VKja1tGPKxVevPJyOx7NvLGtecLR9VtJ8cTs5ch5q3suz7W7rQJcBRXl5WiEBih7oBkSSA0c65LCb2eGSgwHPn9q/0cP+47z+gHdbHnOXEVycpfDnHbm+CujXM1vM8FXWtwhsfXCADXgXSbPsDPsr1mMt9IQ4z9ZowznynofgquLYSRjYZ4gHSP4hOh7rnZ07rquhLemm/kdLChRj29xvSaaXzFC9In+owtszhNpxCYo6QpI5iWc0zXzHeIUG0NpEguZEIB0IwxGz4byq7dccN7iZGBEnMFtOFS3I56SW9Y4L/BdDiuDiZgOGrTkSNCCR/asubm03KFi4nF8p+xuw8O2nqhvcGuGvcf7FaREhte00cA4Hry+Sqtp5zZIgHDmTkPEd5+ardgb4a9roOLeYSQ05ynWmsjwVjtI4YmUJ3Rr/AMj9Ve4uL0yKakuCkhtzlU6k/r7zVU99bRtgxHsAL4kofIHczJzlXIVWe9L+ZCJY0eLEH2bTIM/7HZM6Vcle2QjEjOfH+kIaSAC1rGyk2jqmnHNb8TF7kt2LgyZOQq46h5MdovB8U4nnERk3Jreg4rZuaK9kVsUhzmtmHyriYRJ49hPcBZrBc+I4n7rBqaTV5Zn4/RwWyaMzlTmcgF25xgq3DXHqfOTzJde4cyPUdoaaydhyOjmkTa4ciJFb1w3PGtr8X0UFub5VdyhtOX9RWK0Xe5kJpMjhJZP8BM2THIzHYcV0S4o7H2eG5gDQRkNDk4e2a+SxcqVEZYy9G9P9D6bI+H15M45cl5S2v1LABClQhrJWtbbGIjZTLToRp2NCORWyhAKNquaMwOBhiKJhwcyRII1wPMwehPVbFmvJ4bKJDjk8PCc79PNMskSQCraLqjWhpDW/6dpzLpY3DUNAO4TxOU8tRrx7IWbpbhlQDSQoJck5SWONZ2vEnAEK+q51mTIxld66Eu1XS4wy9zN0CczLLjxVG6z/AO27F+F3wPzTlfGzr3tc1sWI5jhIw8UqcA6U/NLVnuaFZsRaMBA3i9xoM5nEaKc6a8r94l9yiNlmHxXv7C5YLtcy1Wl0i0Esc01GHEHOJDuuoWztDtC/ABFjESbKbRhfEEz6zwd0VzAE9TotS+9rK+HAm9x1l5tB/wAnU4AqhbYa44zgXEz3nAAHq47zlqr3alCtb1x1Px/tlrqjjt3ZTcernoX5n8/Zf1Ig+I4tcz0DGkFgbRziDQtGvUphs92EzjRzzrWvfMreua42tYI0UjDmKgz6S+Cqr1t77XG8KF6oMiRp8yt1cYU7k3t+rf8AZHFysu3Nkqq49MfRL7/5ZLHm0vwt3WDM/AcSuh7O7NANBc3C0VDeJ4uOqnZPY5sBjS8b2g4czzTY1slysnLla9LwdXDwIY62+ZFFfWz/AItWSBILXN0cDkeTgZHmty47oFmhBgJcScRPM5yGgVkhc/tx6uv1Op1vp6fQFClQpkSUIQgBCEIAQhCA1bxtfhQnxMJdhaXYWiZdIZAcTkubvsFsveNv/wAvZ2H1i2XaGx1XO4udkcgJLqJXljQAAAABQAUkq5wUvPgvqudW3FLfv7fI5nen8NHWdpdZZxQauB+kPf6y5/b4LGxHGK6TmiQhvbkRyMvPzX0cqm/bogxmziQmRCNXNBPtK6lGc649DW0cm/DVsnPb2/Jxq6bbFtOKHBaTjLQ2U5M3fSFo5nCB0J69R2R2KZZWAuAL/d8yt7Zu7IUJpLIbWdAArwKi/Idr9kW4+LChfh8hJShCzGoEIQgBQpUID//Z"/>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pic>
        <p:nvPicPr>
          <p:cNvPr id="14340" name="Picture 4" descr="http://3.bp.blogspot.com/-MRzExInvYs0/Te-bo8C6bOI/AAAAAAAAABo/Co1QbwHW_6g/s175/proyectos_0b99c.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03710" y="1202310"/>
            <a:ext cx="1666875" cy="1466851"/>
          </a:xfrm>
          <a:prstGeom prst="rect">
            <a:avLst/>
          </a:prstGeom>
          <a:noFill/>
          <a:extLst>
            <a:ext uri="{909E8E84-426E-40DD-AFC4-6F175D3DCCD1}">
              <a14:hiddenFill xmlns:a14="http://schemas.microsoft.com/office/drawing/2010/main">
                <a:solidFill>
                  <a:srgbClr val="FFFFFF"/>
                </a:solidFill>
              </a14:hiddenFill>
            </a:ext>
          </a:extLst>
        </p:spPr>
      </p:pic>
      <p:sp>
        <p:nvSpPr>
          <p:cNvPr id="8" name="AutoShape 6" descr="data:image/jpeg;base64,/9j/4AAQSkZJRgABAQAAAQABAAD/2wCEAAkGBhQQEBQPEBIUFBUPEA8UFBQVDw8VEBQQFRAVFBUXFRQXHCYeFxkkGRUUHy8gIycpLCwsFR4xNTAqNSYrLCkBCQoKDgwOFw8PFywcHiUsKSo1LywqLCwtMDUtKTAsKiksLCkpNSwpLCw0KS0pLCksKSopKTAvKSksLSktKSkpLP/AABEIAMIBAwMBIgACEQEDEQH/xAAcAAACAgMBAQAAAAAAAAAAAAAAAQUHAwQGAgj/xABEEAABAwIDBQUGAgkCBAcAAAABAAIDBBEFEiEGMUFRcQcTYYGRFCIycqGxQmIjUmNzgqKywdEVU0OSwvAkNKOz4eLx/8QAGgEBAQEBAQEBAAAAAAAAAAAAAAEFBAMGAv/EACkRAQACAQMDAwMFAQAAAAAAAAABAgMEERIhMUEFIlEUseEjYaHw8RP/2gAMAwEAAhEDEQA/ALxQkmgEJJoBCSaAQkhAIQmgSEJoBJCHG2vJA0lHTV5O7QfVY2Yg4HU36rgnX4uW3V7f8bbJZC8RShwDhxXtd0TExvDxCEk1QISTQCEk0AkhCBpIQgaSaEAhCEAhJCAQhNAkITQCSE0AkhCAQhNAkITQJYK51oz5fdbCxzxZmlvMfXgvPLE2paI+FrO0whZdAD+t/lYC9KW40PArCSvmtnenMHfdrhyI+y31qYZTlkeu92p8OQW2votPWa4qxLivO9pCEJr3fgIQhAJITQCSaSBpIQgaSEIGkhCATSTQJNCEAkmhAkJoQJCaECQhNAkJoQJCaEETisQDsxNrtPqP/haeHRtfIBcEA3333armO113vU4v+Cc2J03s1y5v+k9Vz/ZW22JDS14Zvw2/V/IPuuG2ii2Tnv532esZdo2XQhCa7nkEk0IBCEIBJNCASTQgEk0IBJCaASTQgEJJoEhNCBITXiSQNBc4gAbySAB5oPSFCVO18DDYFz/lbp6my8QbaQONnB7fEtBH8pKCeQvEE7XtDmODgdxBuFkQJCE0CQmhAkJqJ2ix5tJHmIu55IY2+88SfAf4X7pS17RWsbzL8XvXHWbWnaIe8c2egrWBlQzMG3LSHva5pIsSC0g//i0dnNhaSgd3kEZMmUtMj5HySEE3O82HDcAuFxDaGackySOsfwglrB/CFHDEXMN2vc0jiHEH1C149Jvt1vEMefVq79KTsutCr/Zfbx2dsNS7M15AbIbZmk6DNzHjwVgLMz4L4bcbNTBnpnryqEJoXg9whC57GNrGxEsiAe4aEn4AeWm8oOhSXAS7X1BOjwPAMZb6hZaTbmVp/SNa8dMrvUafRXYd2ktDCcbjqW3jOo+Jp0c3y4jxC31AIQmgSEJoBCEIEmkmgEJIQY6mpbGx0jzZrAST4BVzjWPvqHXJs0H3WX0A8eZ8V1G3kxbRm3GSMHpe/wBwFWclSrA2pKtYfaloPmXnvkR1mzG0hp5QHH9G8gPHAcMw8R9lZ4KoVs6uzAZi+lge7e6CInx9wapKt17wASTYAXJO4ALmq/bCxIhaCB+J19ejf8rzt9iRiijjGneudfxDQDb1I9Fw3t+iDrWbbSNPvNY4crFp9bldTheKMqIxJGfAg72u5FU/LWXXU9nFcTUSRcHRZvNrgB/UURYarLtIqz7W1nBkLbdXOcT9h6KzFW/apQFskVSB7rm9248nNJc2/UF3ou30+0VzRv8Au4fUKzbDO37OOdMtaSZY3TrWdMvobXfP1o2+9V64JV95SwyuPxQRucT8gJJVB07HSPbGwXc9wa0DeXE2AVy7Qu9loooAeEcZPNrGa+pAWP6jaJiseWv6dWYm0+G7PtXE02Ac63EAW8rlbOGY7FUEtYSHAXLXCzrcxzHRVw6uCMHxEtrIC075WNPRxyn6FZLXWFtPifcU7nNNnOIY3wJ3nyAKrJ1Quz7SHEQxHh3rr9cht/dcB3iDb75Y3zLXMq1pahBK0WKOhkbJGbOadOR5g8wVa+G4o2aBtQNGuYXH8pHxA9CD6KjvaFYGzE5/0ed3J0oHSzL/AHKKz4jtJJITkcWN4AGxt4nfdRLsWkabtleD+8d/lR0lZYKPlr0RY2y21Jmd3E1s9iWusBmA3gjnbX1XTqmcDxAtq4CP9+IeTnhp+hKuZRTQkhAJpIQNCEINHG8NFTTyQE2zt0PJ41afUBUhWNdG90bwWuY4tcDvBCvxc3tXsRFXe+D3coFhIBcOHAPbx67x9EFOGZIzLoazsurmOswRyDm2UD6PtZQ+K7NT0r2xzBuZzb2bI1xAv+K25UZdn8JfW1DYGXsdXu4MjB95x+w8SFe8EIY1rGiwY0NA5ACw+i47sto2R0z7W7wy/pDxy2GQdPi87rtUkcxt/hLp6XPGLvgdnsN5ZazgBztY/wAKqR1X4r6BXF7WbKYfcyzZonvubROs55593YjzsFBV3tis/s0wF0UbquUWdO0CNp3iLfc/MbHoBzVfPwiIS3jz5ARlbI5rnG36xAA15K5sExllTHmbo5oGZnFp8OY5FVEktbEcOjqInQytDmPFiPsQeBHNbKhtpNpo6JgLvee++Rl7XtxJ4BfrHW1rRFO785LVrWZv2Vjtd2eTUYdNE7vYW7zulYL/AIhuI8R6BcvhuFS1ErYYmFz3nQbhuuSSdwAXW41tZNV3a91mH8DdGefF3moumqTG4PYS1zTcOBsQfAr6TFgycPfMcv73fN5M+Pn7InZYmxnZ6yiInmcJJ7aED9HHca5L6k/mPkAt7b2hdJSFzBcwuElhvLACHW6A38lD4D2hm4ZVWINh3oFiPnaOHiPRdbieNxU7BJI7Rw90DUu6f5WFqceWl/1G7psuK9P01IHEPFT3Z9QOqa1sljkpjnc7hmt7jet9egKxbQCnqZM8cDIhck5C4FxPFwHu+g8yum2O2mip420r2Na1u57Rrc8ZBxP5lzOl1W0uD+10z4ho7RzCdwkbu8jqPNU3ISxxY8FrmEhzTvDhoQVe7HggEEEEAgg6EHiFXPajhLA6OoZYPeHB4H4g0DK4+PC/TkorinzLSln1Tp4JZyWwxvkLRchjHOIF7XsBuutqj2NrpnWbSyi/F7e7aOpfZUaURLnBrQS5xAAG8uJsAPG6vHB9nxFQNo3bzE4PI/XfcuPkTp0Chdi+zsUbhPUOEkwHugX7uO++1/id4+nNdoXW1PBQUZi2aF7onizo3FpHiP7cfNRTqhd92jzUtRbu9Zm6d434co/C79brw5rkMCwGKWTLVTuibpYsjDgeYJJ93rYqiQ2CoHVNdHYe7ARK88AGn3R5ut9eSulRezmCQUsIZSgZXal+YOc88y7j9gpVQCSaECTQhAkJoQJCFr4lVd1DJL/txvd5hpI+qDk9sdt+4caeAgOGj36e6f1W+PjwXCOkLnZnkkuNySSSSeZKjcRqDI/U3LnanmSd6lHtFwPEfRUT+z2KezTNff3XWa8flJ39RvVnKkfaNbeIV2s3DoEkYq6qEUT5TujY53oL2VOVM0tZVE5rnLJI8ncGMYXHoNLDqFaG2MmWhnPNgHq4D+6r3ZCO0FfOd4hZGOkjjf7D0QRlTHZpI0NlO7LYiWVUAB+MhjvEOFvvY+Sgax/urLhFRlnp3n8MsJPQSC6qLqVI7d4139XKQdGuMbflZpp1Nz5q48YrhBTyzH/hxvI620+tlTWxOHiqxGIP1awuldyOQXH82VaGh9kXyz4hna332pjjyw+xPitHKLPa1pcDvGZocAfGxF1pVzrDRT21M+asnP7Vw9Pd/sudrDdbtbb44mfiGFNYjJMR8pOrw59OIs//ABoIpWngQ9t7dQdFJ4Q11dNBSvJc0EA67oGe8R6aeYXZ43ggqsLiLR78NPFJGeOkTS5vQgeoC5Ls/rxFXNBtaZj4weRNnD1LQPNZd7/U6e3zVqUp9NqK/FmTGaRsVRMxgAa2R1gBYAGxsBwGqw4Vh4kjqpra07aYjwa578/0APksm0s9quf967+yluzeISe2MdueyBp6ETArFbST2b2iEVDd+ro5ZGMbxO5w8hmXF7R4u6Z5c91yfQDkBwCyN/Rgs4hzr9RofsoGuuX3uinQ1b4JBLE4sc3c5p16HmPAqxNnO0hshEVUA1x0Eg0YT+Yfh6jToq7ES8Opix3vXBIa4fK5oc0jqCCg+gAb6hV7trtC97zBEdA/IAPxPvbXnroFJdneNGSB8Lzc09i2+/uzew8iD5ELmtnqY1OIRA6iMmZ38Oo/mLUEBPRSMkfHL8Ub3NdY3F2m2h5Lw9hG7UkgAcydy6Hahtq2f94P6GkqGjd+lj/exf1hETGGV9Rh0zo3HVjrPjuTG4b7jqDcFWlS1LZGNkabtka1w6EXC4btJoMr46gfjBjd8w95p9Mw8gp/YSfNQRfl7xvpI5RU+hNCBIQmgSEIQCidrH2opz+yd9dFLLku0PFQ2nNO0+/KW3HJgN9epA+qCp6cXmb81/TVSU7/AHh1WnTw5XZjwv8AZZ5DdzfmH3VBns6/Iq9o3XAPMA/RUU6PVXLs3W99SxP4921rvnaMrvqPqg5vtFxkBvsu64a9x8zlH0v6LjsExMMhqacbp4gej43Aj1BP0Xdba7EOrnNlikax7W5XBwJY5oJI1GoIueBXM4nsT/p9G+Z8neSvfGy4aQxjCbkC+pJIbqeW5BzBeXNJ5Gy3GQAMbmcAbX8Rc3UdTzfE3nqstHhtRVSGOCMyFoBNnMAAva5LiFUdbtZtkKijZCy4c+3enh7vAcwTqo7sukDK6zt8sMjW/MC1/wBmlc1jtLJSymnmGVzA3j7pBF7tPEePgV1PZpgjzKcQkBbFBHIWEgjO8sIJbzaGl2vMjxW3MY6abjHmP5liROS+o5T4n+IQeLz5qiY85pT/AOoVGTlOrnu/N+sST5m5RO1aEdtmd53XHSvdJg7DHcu9jZYDeS1gBA62IVUwyEObIzQtcHNPIh1x9lZnZhiXe0XdHfTvcz+E++37keS4faysIrJwRYiZ48hoPpb1WZoo45slJ7flp62eWHHaO/4YK2d1VUggWdM97yB8rnkdLBT/AGe1+SrfCDb2mE2PJ7AXD6F6i9gXCTEYs2uUTEde6cPsSstNB7Hibb6CGpy3/ZuOW/8AyuCz9VijFkmsdmjpc05ccWnu1azM1zmvFnNJDh+YGx+qinm5UxjcmaeZ3OWU/wA5URZczpemlS+0NNemo6gfjhdC7rC8hv8AKfoFC5l0VWc2EQ82VkgHQtcT9wgWwtf3Uk5J30ktvF125R11+q6Xs7owH1Eh3gRRjpYuP/T6KvqGbI/N4Fdv2cVjn1E9vgETC7lnzHL52zoITaqW1XP+9P2Cg45ryMt+uz+oLcxmr71z5eMr3OH8R0Wg2nMROb4o3nTk5rt3qEFubdU4fQyE72OjcOucD7EjzWp2dTj2Z8fGOVxt+V4BB9c3oltlUGbD21EerbxSuH7Mt49C4ei5nYjEXOro2N3Fkme3FoYTr52QWihNJQCE0IBCSEAqc29neytla6+paW+LC0ZbeHDyVxqOxfZ2nqwBURNfl3HUOHRzSDbwQUXTTlz7E8CfopCicAA92uW9ut/8LutqNiaano5JaeINezIc2aRzsucAgZibaFVuHHKQN4N/VUSTsRA3NC6bs+x1xqhTj4JWvJHAOa24I9LKvu8cdMpVsbB7FOpCaioI71zcrWNNxG02JueLjYbtB43QdouU7RZh7MIvxSSNNvytuSfWw81I4xtQyAljffeN4vZrT4nn4BV/jWNGVxe83J08AOQHJBpYHh7JYqtpH6RkUckXO0byZAPKymuzupbFVOY/Tvo8rT+cOBA8xdc/hgL5C8EgNBBI43BFvQlbFWclnA2INwRvBG4qot+ooo5LGRjH5d2ZjXW6XGiw4uP/AA01v9iX/wBsrHg2Id/TxTHfJG0n5rWd9QVi2krRFSTPP+09o8XOGUD1KtImbREPzeYiszKhJVnlaRbMCDlabHk5ocD5gg+a8Tx20P8A2F2vaRhDY3wzRj3ZIWs03XjADfVpH/KvprZON60+d3zdacqTf42SfZB8NT80P2etHtDw+Oon7yAgPa3LIT8DyNBa3EDS/HTkl2aVP/macGzpY2ubz0DmkjxGZpWvU7N4h8AhafzCWO3XfdYupvbHqLWjp/jZ01K5MEVnq0tiL01fCXEEvf3em6zxl3njeymMbeJ6iaTnI5o6M9wf0rDgmxNTFOyoly3idmawXIzDdc+B18lqYrHLBIWyNy53Pc3kWlxOnQmy5L5LZLcrOqmOuOONWKalKi5W2Nlvf6gVpzzhxX4ejTkkspSLEM1OyA6Bj5H9XOtqfIW9VFzAEjwUphuBSVUUj4BnfAW5ox8TmOB1bzILTpxvogxCNvNWd2f00LaO8DSC5zu9LnZnGQC2/la1hwuqlfFIHZDHIHXtl7t+a/K1rqxcLkfh+GiN4tPUGR4ZxjDgGgu5EADTmbcCg4ijh7yrhh4Onib5d4B9lKbe0Hc1klt01pR/F8X8wd6rJshRD/UYc3AyOHi4Rut/34Kc7TYg+SAD4gyS/wApcMv1DkEv2e1Amw9jHAHuzJEQdQW3JAI5ZXAKTwjZampHukgiDXSCxOZ7rNvfK3MTlF+A5DkuU7NKvu3SUztO8tIzxcBZw62ynyKsBQNCSEAhCEDQkldA0XXm61qzEI4ReR4b4fiPQbyg1Nqnj2KfNxic0fM7QfUhUq8WeBz0XdbU7R+0e433Y2m4B3uPM/4XICHO8ADjfyCoVBGBNGX/AAiSMu+UPF/orwdLyVMS01jddxsRtAZB7LIbljbxniWDe09OHh0QQePbMVrppHQta9j3ucCZAHDMb2IPK6iHbDVrvjMbf43O+wVvkLyWBQU47Em0w7hws6PQ+LuJ896wwsmqzaCJzr/isQwdXFXK6lYdS1p6tBTdlaCbaNBOg4AXVRF4Q32WljZIQ0QxgFxNhfeT6krkdq9ovaSGM0jYbjgXO/WI5cgovFtpXVLs73afhZf3WjhYc/FQlRiC+i0mirh2ved7fZ87q9bfP7KRtX7vNTa66CXG/aKGGndq+CVwv+zDLM1/it/AuSfUXNhx+6nqaDIwN48evFd/CuS0TPjq4pvbFWYjz0Y6SpdTStnjNnRm45EcQfAi481c1DVNmiZK34ZGNcOhF1Sla/RWfsHPfD4b8BIB0ErwPosn1WldotHdqelXtvNZ7OjyqF2p2aFbEGghskZJY47td7XeBsOlgpgPXrMsNuKcqtka1jsvsz3ciwtcw+YOnnZQmVwvm0N93JX9dUrtAwPqZBHufNJl/ikNvuFRFPaRvBFwDryIuD6aru+yZ3v1HyRf1OURt5TsbUtjj/4UEEbvmY23rbKpPsukDZZmHe+JpHjldr/UgsrvFX+P1HeVEjuAdkHRun3ufNdrPmtoquxoVEErw6KQtL3EODHOaQSTvG46pAyU83d1MMg3tmi9C4A/QkLb2orc1dKD+AtYOgaP7k+qh8JbNPMwiN4axzXEuY4D3TcDXfrZTGNbMzyyGoYRmdbM0iwJAtcHnYIMEDi1zZGGzmEEEcCFY2CY22pZcWD2gZ28jzHNpVUSGeDSSCQeIYXN9W3Ck9i6yV9YxzWPaxofnJa4Nylp013m9vRBa2ZMFYmvXoFQe014uhAISJXhxQQ+1WOGmiGXR0ji0HkALk9d3qq5rMazEkuJJ3km5PmrD2lwMVkXdEltjma4DVrrW+y4mTswfxqdP3X/ANlRAid0zsrBc/QDmTwUtS0YibrqTvP+PBa2RtG50F7ljjdxABdxB6WWrU4yCiNmsnXvZesy1sBHGQN8nAtP3UI2Z8zssTHPPJrSfXkuq2S2PnbM2onAbkuWsvd2Yi1zbQWugskSr1mWGKIrMGKKV1jlaSFnyIyIK4xLswL3l0U2RriTlLLgX4A33LBF2Vf7k7j8rWt+purOyJd2uj6nLttyc/02Lffirip2Bihjc6NpdI1pLS5zj7w1HguOnxQtJa64I4EEG/Qq9jCF4dQsOpY09Whe+DXXxRMd3hn0NMsxPZSeFYVNWPAY1wZf3nlpygeHMq28Hoe5iZENGxtDR0ClGwAbgB5L1lXhn1Fs09Xvg09cMdHloXsJLTxes7qCWQb2RvI620XO6EDtJtL8UEJ01D3jeeYb4eK4Z8ZDw8b2uDh1BuFtwyXWw6C6qIuqf3ji5xuXEkk7ySblZsMmdBI2WM2cw3HLxB8CNFjr6ct94cN/TmsNPUoq28HxplSy7dHAe8wn3h05jxUhkVTU1XYhzSQRuINiPNdfs/teXPbDOQS4hrX7jmO4OHjzQdT3I5I7kLIhQY+5C9CIL2Amg8hq9AJoQCEJIHZeS1ekIMZYvDobrOiyDnsW2Lp6l2aVhzWtma9zTby3rUpuzejYb91m+d73D0JsursiyDRpsJjjGVjGtA4AAD6LZEICy2TQYwxPKvaEHjKiy9oQeLIsvaVkHiyMq92RlQY8q8kLLlRlQa7go7FYs8T4zuexzT5iylyxYpILoKbJdC8xyCzh6EcxzC3460WXe4vszHUNyvbfkdxB5g8FxOI9n9TGT3DmyN4Bxyv9dx+io1JqwKNZgcz7yQNDm5iAMwDh4a9Vts2Nr3GxiDfEyNt9F3+AbPmnibGdSLknm47ygrN1JUs+KCXyYXf03W9gOHzzTx3ikYxr2uc5zHNsGuB0vx0VrsoxyWdsAHBQeo33WQFeWsXsBAwmkAvSAQhCASTSQNCEIBCEIBCEIBCSEDQkhA0IQgEIQgEIQgEIQgSRQhAilZCECsiyEIGE0IQC9BJCD0hJCBoQhAIQhB//2Q=="/>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pic>
        <p:nvPicPr>
          <p:cNvPr id="14344" name="Picture 8" descr="http://fedoraproject.org/w/uploads/3/3b/Idea1.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9392" y="2780928"/>
            <a:ext cx="1585728" cy="1189296"/>
          </a:xfrm>
          <a:prstGeom prst="rect">
            <a:avLst/>
          </a:prstGeom>
          <a:noFill/>
          <a:extLst>
            <a:ext uri="{909E8E84-426E-40DD-AFC4-6F175D3DCCD1}">
              <a14:hiddenFill xmlns:a14="http://schemas.microsoft.com/office/drawing/2010/main">
                <a:solidFill>
                  <a:srgbClr val="FFFFFF"/>
                </a:solidFill>
              </a14:hiddenFill>
            </a:ext>
          </a:extLst>
        </p:spPr>
      </p:pic>
      <p:pic>
        <p:nvPicPr>
          <p:cNvPr id="14346" name="Picture 10" descr="https://encrypted-tbn2.gstatic.com/images?q=tbn:ANd9GcQH9eX8Ur02MhuMfYBT99cowWxqIpghLKR_w8ZPTSGgSd6ax4Pw"/>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92222" y="4471999"/>
            <a:ext cx="1378363" cy="13722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82533727"/>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14340"/>
                                        </p:tgtEl>
                                        <p:attrNameLst>
                                          <p:attrName>style.visibility</p:attrName>
                                        </p:attrNameLst>
                                      </p:cBhvr>
                                      <p:to>
                                        <p:strVal val="visible"/>
                                      </p:to>
                                    </p:set>
                                    <p:animEffect transition="in" filter="wedge">
                                      <p:cBhvr>
                                        <p:cTn id="7" dur="2000"/>
                                        <p:tgtEl>
                                          <p:spTgt spid="14340"/>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nodeType="clickEffect">
                                  <p:stCondLst>
                                    <p:cond delay="0"/>
                                  </p:stCondLst>
                                  <p:childTnLst>
                                    <p:set>
                                      <p:cBhvr>
                                        <p:cTn id="11" dur="1" fill="hold">
                                          <p:stCondLst>
                                            <p:cond delay="0"/>
                                          </p:stCondLst>
                                        </p:cTn>
                                        <p:tgtEl>
                                          <p:spTgt spid="14344"/>
                                        </p:tgtEl>
                                        <p:attrNameLst>
                                          <p:attrName>style.visibility</p:attrName>
                                        </p:attrNameLst>
                                      </p:cBhvr>
                                      <p:to>
                                        <p:strVal val="visible"/>
                                      </p:to>
                                    </p:set>
                                    <p:animEffect transition="in" filter="wedge">
                                      <p:cBhvr>
                                        <p:cTn id="12" dur="2000"/>
                                        <p:tgtEl>
                                          <p:spTgt spid="14344"/>
                                        </p:tgtEl>
                                      </p:cBhvr>
                                    </p:animEffect>
                                  </p:childTnLst>
                                </p:cTn>
                              </p:par>
                            </p:childTnLst>
                          </p:cTn>
                        </p:par>
                      </p:childTnLst>
                    </p:cTn>
                  </p:par>
                  <p:par>
                    <p:cTn id="13" fill="hold">
                      <p:stCondLst>
                        <p:cond delay="indefinite"/>
                      </p:stCondLst>
                      <p:childTnLst>
                        <p:par>
                          <p:cTn id="14" fill="hold">
                            <p:stCondLst>
                              <p:cond delay="0"/>
                            </p:stCondLst>
                            <p:childTnLst>
                              <p:par>
                                <p:cTn id="15" presetID="20" presetClass="entr" presetSubtype="0" fill="hold" nodeType="clickEffect">
                                  <p:stCondLst>
                                    <p:cond delay="0"/>
                                  </p:stCondLst>
                                  <p:childTnLst>
                                    <p:set>
                                      <p:cBhvr>
                                        <p:cTn id="16" dur="1" fill="hold">
                                          <p:stCondLst>
                                            <p:cond delay="0"/>
                                          </p:stCondLst>
                                        </p:cTn>
                                        <p:tgtEl>
                                          <p:spTgt spid="14346"/>
                                        </p:tgtEl>
                                        <p:attrNameLst>
                                          <p:attrName>style.visibility</p:attrName>
                                        </p:attrNameLst>
                                      </p:cBhvr>
                                      <p:to>
                                        <p:strVal val="visible"/>
                                      </p:to>
                                    </p:set>
                                    <p:animEffect transition="in" filter="wedge">
                                      <p:cBhvr>
                                        <p:cTn id="17" dur="2000"/>
                                        <p:tgtEl>
                                          <p:spTgt spid="143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Sebastián Cornejo\Pictures\Imagenes de Internet\Proyecto titulacion\SUV 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3399" y="-2"/>
            <a:ext cx="511376" cy="604800"/>
          </a:xfrm>
          <a:prstGeom prst="rect">
            <a:avLst/>
          </a:prstGeom>
          <a:noFill/>
          <a:extLst>
            <a:ext uri="{909E8E84-426E-40DD-AFC4-6F175D3DCCD1}">
              <a14:hiddenFill xmlns:a14="http://schemas.microsoft.com/office/drawing/2010/main">
                <a:solidFill>
                  <a:srgbClr val="FFFFFF"/>
                </a:solidFill>
              </a14:hiddenFill>
            </a:ext>
          </a:extLst>
        </p:spPr>
      </p:pic>
      <p:sp>
        <p:nvSpPr>
          <p:cNvPr id="4" name="3 CuadroTexto"/>
          <p:cNvSpPr txBox="1"/>
          <p:nvPr/>
        </p:nvSpPr>
        <p:spPr>
          <a:xfrm>
            <a:off x="539552" y="764704"/>
            <a:ext cx="8064896" cy="2862322"/>
          </a:xfrm>
          <a:prstGeom prst="rect">
            <a:avLst/>
          </a:prstGeom>
          <a:noFill/>
        </p:spPr>
        <p:txBody>
          <a:bodyPr wrap="square" rtlCol="0">
            <a:spAutoFit/>
          </a:bodyPr>
          <a:lstStyle/>
          <a:p>
            <a:pPr algn="ctr"/>
            <a:r>
              <a:rPr lang="es-MX" b="1" dirty="0" smtClean="0">
                <a:latin typeface="Calibri" pitchFamily="34" charset="0"/>
                <a:cs typeface="Calibri" pitchFamily="34" charset="0"/>
              </a:rPr>
              <a:t>METODOLOGÍA</a:t>
            </a:r>
          </a:p>
          <a:p>
            <a:endParaRPr lang="es-MX" b="1" dirty="0">
              <a:latin typeface="Calibri" pitchFamily="34" charset="0"/>
              <a:cs typeface="Calibri" pitchFamily="34" charset="0"/>
            </a:endParaRPr>
          </a:p>
          <a:p>
            <a:pPr marL="285750" indent="-285750" algn="just">
              <a:buFont typeface="Arial" pitchFamily="34" charset="0"/>
              <a:buChar char="•"/>
            </a:pPr>
            <a:r>
              <a:rPr lang="es-MX" b="1" dirty="0" smtClean="0">
                <a:latin typeface="Calibri" pitchFamily="34" charset="0"/>
                <a:cs typeface="Calibri" pitchFamily="34" charset="0"/>
              </a:rPr>
              <a:t>Integración </a:t>
            </a:r>
            <a:r>
              <a:rPr lang="es-MX" b="1" dirty="0">
                <a:latin typeface="Calibri" pitchFamily="34" charset="0"/>
                <a:cs typeface="Calibri" pitchFamily="34" charset="0"/>
              </a:rPr>
              <a:t>de </a:t>
            </a:r>
            <a:r>
              <a:rPr lang="es-MX" b="1" dirty="0" smtClean="0">
                <a:latin typeface="Calibri" pitchFamily="34" charset="0"/>
                <a:cs typeface="Calibri" pitchFamily="34" charset="0"/>
              </a:rPr>
              <a:t>sistemas</a:t>
            </a:r>
          </a:p>
          <a:p>
            <a:pPr algn="just"/>
            <a:endParaRPr lang="es-MX" b="1" dirty="0">
              <a:latin typeface="Calibri" pitchFamily="34" charset="0"/>
              <a:cs typeface="Calibri" pitchFamily="34" charset="0"/>
            </a:endParaRPr>
          </a:p>
          <a:p>
            <a:pPr algn="just"/>
            <a:r>
              <a:rPr lang="es-MX" dirty="0">
                <a:latin typeface="Calibri" pitchFamily="34" charset="0"/>
                <a:cs typeface="Calibri" pitchFamily="34" charset="0"/>
              </a:rPr>
              <a:t>La estructura del proyecto sigue la metodología de integración de sistemas, puesto que apegándose a la matriz del modelo que sigue dicho plan, la aplicación forma parte de los servicios asociados a Metacampus aportando de esta manera un solución informática con la aproximación de software básico desde una plataforma ampliada</a:t>
            </a:r>
            <a:r>
              <a:rPr lang="es-MX" dirty="0" smtClean="0">
                <a:latin typeface="Calibri" pitchFamily="34" charset="0"/>
                <a:cs typeface="Calibri" pitchFamily="34" charset="0"/>
              </a:rPr>
              <a:t>.</a:t>
            </a:r>
            <a:endParaRPr lang="es-MX" dirty="0">
              <a:latin typeface="Calibri" pitchFamily="34" charset="0"/>
              <a:cs typeface="Calibri" pitchFamily="34" charset="0"/>
            </a:endParaRPr>
          </a:p>
          <a:p>
            <a:pPr algn="just"/>
            <a:endParaRPr lang="es-MX" dirty="0" smtClean="0">
              <a:latin typeface="Calibri" pitchFamily="34" charset="0"/>
              <a:cs typeface="Calibri" pitchFamily="34" charset="0"/>
            </a:endParaRPr>
          </a:p>
        </p:txBody>
      </p:sp>
      <p:sp>
        <p:nvSpPr>
          <p:cNvPr id="5" name="4 Rectángulo"/>
          <p:cNvSpPr/>
          <p:nvPr/>
        </p:nvSpPr>
        <p:spPr>
          <a:xfrm>
            <a:off x="3851920" y="3631545"/>
            <a:ext cx="4572000" cy="2585323"/>
          </a:xfrm>
          <a:prstGeom prst="rect">
            <a:avLst/>
          </a:prstGeom>
        </p:spPr>
        <p:txBody>
          <a:bodyPr>
            <a:spAutoFit/>
          </a:bodyPr>
          <a:lstStyle/>
          <a:p>
            <a:pPr marL="285750" indent="-285750" algn="just">
              <a:buFont typeface="Arial" pitchFamily="34" charset="0"/>
              <a:buChar char="•"/>
            </a:pPr>
            <a:r>
              <a:rPr lang="es-MX" b="1" dirty="0">
                <a:latin typeface="Calibri" pitchFamily="34" charset="0"/>
                <a:cs typeface="Calibri" pitchFamily="34" charset="0"/>
              </a:rPr>
              <a:t>Características que presenta este proyecto</a:t>
            </a:r>
          </a:p>
          <a:p>
            <a:pPr marL="285750" indent="-285750" algn="just">
              <a:buFontTx/>
              <a:buChar char="-"/>
            </a:pPr>
            <a:endParaRPr lang="es-MX" dirty="0">
              <a:latin typeface="Calibri" pitchFamily="34" charset="0"/>
              <a:cs typeface="Calibri" pitchFamily="34" charset="0"/>
            </a:endParaRPr>
          </a:p>
          <a:p>
            <a:pPr marL="285750" indent="-285750" algn="just">
              <a:buFontTx/>
              <a:buChar char="-"/>
            </a:pPr>
            <a:r>
              <a:rPr lang="es-MX" dirty="0">
                <a:latin typeface="Calibri" pitchFamily="34" charset="0"/>
                <a:cs typeface="Calibri" pitchFamily="34" charset="0"/>
              </a:rPr>
              <a:t>Competencia técnica del integrador </a:t>
            </a:r>
          </a:p>
          <a:p>
            <a:pPr marL="285750" indent="-285750" algn="just">
              <a:buFontTx/>
              <a:buChar char="-"/>
            </a:pPr>
            <a:r>
              <a:rPr lang="es-MX" dirty="0">
                <a:latin typeface="Calibri" pitchFamily="34" charset="0"/>
                <a:cs typeface="Calibri" pitchFamily="34" charset="0"/>
              </a:rPr>
              <a:t>Diferentes proveedores de productos y/o servicios</a:t>
            </a:r>
          </a:p>
          <a:p>
            <a:pPr marL="285750" indent="-285750" algn="just">
              <a:buFontTx/>
              <a:buChar char="-"/>
            </a:pPr>
            <a:r>
              <a:rPr lang="es-MX" dirty="0">
                <a:latin typeface="Calibri" pitchFamily="34" charset="0"/>
                <a:cs typeface="Calibri" pitchFamily="34" charset="0"/>
              </a:rPr>
              <a:t>Perfecta definición de la solución a construir</a:t>
            </a:r>
          </a:p>
          <a:p>
            <a:pPr marL="285750" indent="-285750" algn="just">
              <a:buFontTx/>
              <a:buChar char="-"/>
            </a:pPr>
            <a:r>
              <a:rPr lang="es-MX" dirty="0">
                <a:latin typeface="Calibri" pitchFamily="34" charset="0"/>
                <a:cs typeface="Calibri" pitchFamily="34" charset="0"/>
              </a:rPr>
              <a:t>Complejidad del proyecto</a:t>
            </a:r>
          </a:p>
          <a:p>
            <a:pPr marL="285750" indent="-285750" algn="just">
              <a:buFontTx/>
              <a:buChar char="-"/>
            </a:pPr>
            <a:r>
              <a:rPr lang="es-MX" dirty="0">
                <a:latin typeface="Calibri" pitchFamily="34" charset="0"/>
                <a:cs typeface="Calibri" pitchFamily="34" charset="0"/>
              </a:rPr>
              <a:t>Riesgo tecnológico y financiero</a:t>
            </a:r>
            <a:endParaRPr lang="es-MX" dirty="0">
              <a:latin typeface="Calibri" pitchFamily="34" charset="0"/>
              <a:cs typeface="Calibri" pitchFamily="34" charset="0"/>
            </a:endParaRPr>
          </a:p>
        </p:txBody>
      </p:sp>
      <p:pic>
        <p:nvPicPr>
          <p:cNvPr id="7" name="Picture 2" descr="http://www.microgestio.com/es/img2/2012/06/slide_integracion_sistemas-17076.jpg"/>
          <p:cNvPicPr>
            <a:picLocks noChangeAspect="1" noChangeArrowheads="1"/>
          </p:cNvPicPr>
          <p:nvPr/>
        </p:nvPicPr>
        <p:blipFill rotWithShape="1">
          <a:blip r:embed="rId3">
            <a:extLst>
              <a:ext uri="{28A0092B-C50C-407E-A947-70E740481C1C}">
                <a14:useLocalDpi xmlns:a14="http://schemas.microsoft.com/office/drawing/2010/main" val="0"/>
              </a:ext>
            </a:extLst>
          </a:blip>
          <a:srcRect l="54507" t="5781" r="4497" b="6562"/>
          <a:stretch/>
        </p:blipFill>
        <p:spPr bwMode="auto">
          <a:xfrm>
            <a:off x="539552" y="3865671"/>
            <a:ext cx="3112684" cy="21170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4705489"/>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Sebastián Cornejo\Pictures\Imagenes de Internet\Proyecto titulacion\SUV 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3399" y="-2"/>
            <a:ext cx="511376" cy="604800"/>
          </a:xfrm>
          <a:prstGeom prst="rect">
            <a:avLst/>
          </a:prstGeom>
          <a:noFill/>
          <a:extLst>
            <a:ext uri="{909E8E84-426E-40DD-AFC4-6F175D3DCCD1}">
              <a14:hiddenFill xmlns:a14="http://schemas.microsoft.com/office/drawing/2010/main">
                <a:solidFill>
                  <a:srgbClr val="FFFFFF"/>
                </a:solidFill>
              </a14:hiddenFill>
            </a:ext>
          </a:extLst>
        </p:spPr>
      </p:pic>
      <p:sp>
        <p:nvSpPr>
          <p:cNvPr id="3" name="2 CuadroTexto"/>
          <p:cNvSpPr txBox="1"/>
          <p:nvPr/>
        </p:nvSpPr>
        <p:spPr>
          <a:xfrm>
            <a:off x="539552" y="764704"/>
            <a:ext cx="8064896" cy="1200329"/>
          </a:xfrm>
          <a:prstGeom prst="rect">
            <a:avLst/>
          </a:prstGeom>
          <a:noFill/>
        </p:spPr>
        <p:txBody>
          <a:bodyPr wrap="square" rtlCol="0">
            <a:spAutoFit/>
          </a:bodyPr>
          <a:lstStyle/>
          <a:p>
            <a:pPr algn="ctr"/>
            <a:r>
              <a:rPr lang="es-MX" b="1" dirty="0" smtClean="0">
                <a:latin typeface="Calibri" pitchFamily="34" charset="0"/>
                <a:cs typeface="Calibri" pitchFamily="34" charset="0"/>
              </a:rPr>
              <a:t>CONDICIONES DEL PROYECTO DE INTEGRACIÓN</a:t>
            </a:r>
          </a:p>
          <a:p>
            <a:pPr algn="just"/>
            <a:endParaRPr lang="es-MX" b="1" dirty="0">
              <a:latin typeface="Calibri" pitchFamily="34" charset="0"/>
              <a:cs typeface="Calibri" pitchFamily="34" charset="0"/>
            </a:endParaRPr>
          </a:p>
          <a:p>
            <a:pPr algn="ctr"/>
            <a:r>
              <a:rPr lang="es-MX" b="1" dirty="0" smtClean="0">
                <a:latin typeface="Calibri" pitchFamily="34" charset="0"/>
                <a:cs typeface="Calibri" pitchFamily="34" charset="0"/>
              </a:rPr>
              <a:t>Método </a:t>
            </a:r>
            <a:r>
              <a:rPr lang="es-MX" b="1" dirty="0">
                <a:latin typeface="Calibri" pitchFamily="34" charset="0"/>
                <a:cs typeface="Calibri" pitchFamily="34" charset="0"/>
              </a:rPr>
              <a:t>de </a:t>
            </a:r>
            <a:r>
              <a:rPr lang="es-MX" b="1" dirty="0" smtClean="0">
                <a:latin typeface="Calibri" pitchFamily="34" charset="0"/>
                <a:cs typeface="Calibri" pitchFamily="34" charset="0"/>
              </a:rPr>
              <a:t>desarrollo</a:t>
            </a:r>
          </a:p>
          <a:p>
            <a:pPr algn="just"/>
            <a:endParaRPr lang="es-MX" dirty="0" smtClean="0">
              <a:latin typeface="Calibri" pitchFamily="34" charset="0"/>
              <a:cs typeface="Calibri" pitchFamily="34" charset="0"/>
            </a:endParaRPr>
          </a:p>
        </p:txBody>
      </p:sp>
      <p:sp>
        <p:nvSpPr>
          <p:cNvPr id="4" name="3 CuadroTexto"/>
          <p:cNvSpPr txBox="1"/>
          <p:nvPr/>
        </p:nvSpPr>
        <p:spPr>
          <a:xfrm>
            <a:off x="496009" y="1830739"/>
            <a:ext cx="4464496" cy="646331"/>
          </a:xfrm>
          <a:prstGeom prst="rect">
            <a:avLst/>
          </a:prstGeom>
          <a:noFill/>
        </p:spPr>
        <p:txBody>
          <a:bodyPr wrap="square" rtlCol="0">
            <a:spAutoFit/>
          </a:bodyPr>
          <a:lstStyle/>
          <a:p>
            <a:pPr algn="just"/>
            <a:r>
              <a:rPr lang="es-MX" b="1" dirty="0" smtClean="0">
                <a:latin typeface="Calibri" pitchFamily="34" charset="0"/>
                <a:cs typeface="Calibri" pitchFamily="34" charset="0"/>
              </a:rPr>
              <a:t>1. </a:t>
            </a:r>
            <a:r>
              <a:rPr lang="es-MX" dirty="0" smtClean="0">
                <a:latin typeface="Calibri" pitchFamily="34" charset="0"/>
                <a:cs typeface="Calibri" pitchFamily="34" charset="0"/>
              </a:rPr>
              <a:t>Se establece conexión remota con </a:t>
            </a:r>
            <a:r>
              <a:rPr lang="es-MX" dirty="0">
                <a:latin typeface="Calibri" pitchFamily="34" charset="0"/>
                <a:cs typeface="Calibri" pitchFamily="34" charset="0"/>
              </a:rPr>
              <a:t>el servidor del MIT App Inventor</a:t>
            </a:r>
            <a:r>
              <a:rPr lang="es-MX" dirty="0" smtClean="0">
                <a:latin typeface="Calibri" pitchFamily="34" charset="0"/>
                <a:cs typeface="Calibri" pitchFamily="34" charset="0"/>
              </a:rPr>
              <a:t>.</a:t>
            </a:r>
          </a:p>
        </p:txBody>
      </p:sp>
      <p:sp>
        <p:nvSpPr>
          <p:cNvPr id="5" name="4 CuadroTexto"/>
          <p:cNvSpPr txBox="1"/>
          <p:nvPr/>
        </p:nvSpPr>
        <p:spPr>
          <a:xfrm>
            <a:off x="473019" y="2482307"/>
            <a:ext cx="4464496" cy="646331"/>
          </a:xfrm>
          <a:prstGeom prst="rect">
            <a:avLst/>
          </a:prstGeom>
          <a:noFill/>
        </p:spPr>
        <p:txBody>
          <a:bodyPr wrap="square" rtlCol="0">
            <a:spAutoFit/>
          </a:bodyPr>
          <a:lstStyle/>
          <a:p>
            <a:pPr algn="just"/>
            <a:r>
              <a:rPr lang="es-MX" b="1" dirty="0" smtClean="0">
                <a:latin typeface="Calibri" pitchFamily="34" charset="0"/>
                <a:cs typeface="Calibri" pitchFamily="34" charset="0"/>
              </a:rPr>
              <a:t>2. </a:t>
            </a:r>
            <a:r>
              <a:rPr lang="es-MX" dirty="0" smtClean="0">
                <a:latin typeface="Calibri" pitchFamily="34" charset="0"/>
                <a:cs typeface="Calibri" pitchFamily="34" charset="0"/>
              </a:rPr>
              <a:t>Se muestran los </a:t>
            </a:r>
            <a:r>
              <a:rPr lang="es-MX" dirty="0">
                <a:latin typeface="Calibri" pitchFamily="34" charset="0"/>
                <a:cs typeface="Calibri" pitchFamily="34" charset="0"/>
              </a:rPr>
              <a:t>proyectos que se han estado realizando dentro de el desarrollador.</a:t>
            </a:r>
            <a:endParaRPr lang="es-MX" dirty="0" smtClean="0">
              <a:latin typeface="Calibri" pitchFamily="34" charset="0"/>
              <a:cs typeface="Calibri" pitchFamily="34" charset="0"/>
            </a:endParaRPr>
          </a:p>
        </p:txBody>
      </p:sp>
      <p:sp>
        <p:nvSpPr>
          <p:cNvPr id="6" name="5 CuadroTexto"/>
          <p:cNvSpPr txBox="1"/>
          <p:nvPr/>
        </p:nvSpPr>
        <p:spPr>
          <a:xfrm>
            <a:off x="490644" y="3164775"/>
            <a:ext cx="4464496" cy="1200329"/>
          </a:xfrm>
          <a:prstGeom prst="rect">
            <a:avLst/>
          </a:prstGeom>
          <a:noFill/>
        </p:spPr>
        <p:txBody>
          <a:bodyPr wrap="square" rtlCol="0">
            <a:spAutoFit/>
          </a:bodyPr>
          <a:lstStyle/>
          <a:p>
            <a:pPr algn="just"/>
            <a:r>
              <a:rPr lang="es-MX" b="1" dirty="0" smtClean="0">
                <a:latin typeface="Calibri" pitchFamily="34" charset="0"/>
                <a:cs typeface="Calibri" pitchFamily="34" charset="0"/>
              </a:rPr>
              <a:t>3. </a:t>
            </a:r>
            <a:r>
              <a:rPr lang="es-MX" dirty="0" smtClean="0">
                <a:latin typeface="Calibri" pitchFamily="34" charset="0"/>
                <a:cs typeface="Calibri" pitchFamily="34" charset="0"/>
              </a:rPr>
              <a:t>Se</a:t>
            </a:r>
            <a:r>
              <a:rPr lang="es-MX" b="1" dirty="0" smtClean="0">
                <a:latin typeface="Calibri" pitchFamily="34" charset="0"/>
                <a:cs typeface="Calibri" pitchFamily="34" charset="0"/>
              </a:rPr>
              <a:t> </a:t>
            </a:r>
            <a:r>
              <a:rPr lang="es-MX" dirty="0" smtClean="0">
                <a:latin typeface="Calibri" pitchFamily="34" charset="0"/>
                <a:cs typeface="Calibri" pitchFamily="34" charset="0"/>
              </a:rPr>
              <a:t>trabaja con el editor y simula el trabajo realizado, mediante la inserción de botones los cuales poseen los nombres de los comandos que cubre la interfaz.</a:t>
            </a:r>
          </a:p>
        </p:txBody>
      </p:sp>
      <p:pic>
        <p:nvPicPr>
          <p:cNvPr id="16386" name="Picture 2" descr="https://encrypted-tbn2.gstatic.com/images?q=tbn:ANd9GcR2jZrc9LUCitszbTkvd0XHUVWzI9HofXcZ91MywNiio_l2mBPCy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86957" y="2477070"/>
            <a:ext cx="2462130" cy="2813864"/>
          </a:xfrm>
          <a:prstGeom prst="rect">
            <a:avLst/>
          </a:prstGeom>
          <a:noFill/>
          <a:extLst>
            <a:ext uri="{909E8E84-426E-40DD-AFC4-6F175D3DCCD1}">
              <a14:hiddenFill xmlns:a14="http://schemas.microsoft.com/office/drawing/2010/main">
                <a:solidFill>
                  <a:srgbClr val="FFFFFF"/>
                </a:solidFill>
              </a14:hiddenFill>
            </a:ext>
          </a:extLst>
        </p:spPr>
      </p:pic>
      <p:sp>
        <p:nvSpPr>
          <p:cNvPr id="8" name="7 CuadroTexto"/>
          <p:cNvSpPr txBox="1"/>
          <p:nvPr/>
        </p:nvSpPr>
        <p:spPr>
          <a:xfrm>
            <a:off x="539552" y="4365104"/>
            <a:ext cx="4464496" cy="923330"/>
          </a:xfrm>
          <a:prstGeom prst="rect">
            <a:avLst/>
          </a:prstGeom>
          <a:noFill/>
        </p:spPr>
        <p:txBody>
          <a:bodyPr wrap="square" rtlCol="0">
            <a:spAutoFit/>
          </a:bodyPr>
          <a:lstStyle/>
          <a:p>
            <a:pPr algn="just"/>
            <a:r>
              <a:rPr lang="es-MX" b="1" dirty="0" smtClean="0">
                <a:latin typeface="Calibri" pitchFamily="34" charset="0"/>
                <a:cs typeface="Calibri" pitchFamily="34" charset="0"/>
              </a:rPr>
              <a:t>4. </a:t>
            </a:r>
            <a:r>
              <a:rPr lang="es-MX" dirty="0" smtClean="0">
                <a:latin typeface="Calibri" pitchFamily="34" charset="0"/>
                <a:cs typeface="Calibri" pitchFamily="34" charset="0"/>
              </a:rPr>
              <a:t>Una vez funcionando se ejecuta la emulación para monitoreo operacional de la aplicación en el mismo equipo de computo.</a:t>
            </a:r>
          </a:p>
        </p:txBody>
      </p:sp>
      <p:sp>
        <p:nvSpPr>
          <p:cNvPr id="9" name="8 CuadroTexto"/>
          <p:cNvSpPr txBox="1"/>
          <p:nvPr/>
        </p:nvSpPr>
        <p:spPr>
          <a:xfrm>
            <a:off x="473019" y="5288434"/>
            <a:ext cx="4464496" cy="923330"/>
          </a:xfrm>
          <a:prstGeom prst="rect">
            <a:avLst/>
          </a:prstGeom>
          <a:noFill/>
        </p:spPr>
        <p:txBody>
          <a:bodyPr wrap="square" rtlCol="0">
            <a:spAutoFit/>
          </a:bodyPr>
          <a:lstStyle/>
          <a:p>
            <a:pPr algn="just"/>
            <a:r>
              <a:rPr lang="es-MX" b="1" dirty="0" smtClean="0">
                <a:latin typeface="Calibri" pitchFamily="34" charset="0"/>
                <a:cs typeface="Calibri" pitchFamily="34" charset="0"/>
              </a:rPr>
              <a:t>5. </a:t>
            </a:r>
            <a:r>
              <a:rPr lang="es-MX" dirty="0" smtClean="0">
                <a:latin typeface="Calibri" pitchFamily="34" charset="0"/>
                <a:cs typeface="Calibri" pitchFamily="34" charset="0"/>
              </a:rPr>
              <a:t>Permite la </a:t>
            </a:r>
            <a:r>
              <a:rPr lang="es-MX" dirty="0">
                <a:latin typeface="Calibri" pitchFamily="34" charset="0"/>
                <a:cs typeface="Calibri" pitchFamily="34" charset="0"/>
              </a:rPr>
              <a:t>ejecución </a:t>
            </a:r>
            <a:r>
              <a:rPr lang="es-MX" dirty="0" smtClean="0">
                <a:latin typeface="Calibri" pitchFamily="34" charset="0"/>
                <a:cs typeface="Calibri" pitchFamily="34" charset="0"/>
              </a:rPr>
              <a:t>dentro </a:t>
            </a:r>
            <a:r>
              <a:rPr lang="es-MX" dirty="0">
                <a:latin typeface="Calibri" pitchFamily="34" charset="0"/>
                <a:cs typeface="Calibri" pitchFamily="34" charset="0"/>
              </a:rPr>
              <a:t>de un sistema operativo </a:t>
            </a:r>
            <a:r>
              <a:rPr lang="es-MX" dirty="0" err="1">
                <a:latin typeface="Calibri" pitchFamily="34" charset="0"/>
                <a:cs typeface="Calibri" pitchFamily="34" charset="0"/>
              </a:rPr>
              <a:t>Android</a:t>
            </a:r>
            <a:r>
              <a:rPr lang="es-MX" dirty="0">
                <a:latin typeface="Calibri" pitchFamily="34" charset="0"/>
                <a:cs typeface="Calibri" pitchFamily="34" charset="0"/>
              </a:rPr>
              <a:t>, solo si se tiene un dispositivo conectado al equipo de cómputo.</a:t>
            </a:r>
            <a:endParaRPr lang="es-MX" dirty="0" smtClean="0">
              <a:latin typeface="Calibri" pitchFamily="34" charset="0"/>
              <a:cs typeface="Calibri" pitchFamily="34" charset="0"/>
            </a:endParaRPr>
          </a:p>
        </p:txBody>
      </p:sp>
    </p:spTree>
    <p:extLst>
      <p:ext uri="{BB962C8B-B14F-4D97-AF65-F5344CB8AC3E}">
        <p14:creationId xmlns:p14="http://schemas.microsoft.com/office/powerpoint/2010/main" val="266551666"/>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nodeType="clickEffect">
                                  <p:stCondLst>
                                    <p:cond delay="0"/>
                                  </p:stCondLst>
                                  <p:childTnLst>
                                    <p:set>
                                      <p:cBhvr>
                                        <p:cTn id="6" dur="1" fill="hold">
                                          <p:stCondLst>
                                            <p:cond delay="0"/>
                                          </p:stCondLst>
                                        </p:cTn>
                                        <p:tgtEl>
                                          <p:spTgt spid="16386"/>
                                        </p:tgtEl>
                                        <p:attrNameLst>
                                          <p:attrName>style.visibility</p:attrName>
                                        </p:attrNameLst>
                                      </p:cBhvr>
                                      <p:to>
                                        <p:strVal val="visible"/>
                                      </p:to>
                                    </p:set>
                                    <p:animEffect transition="in" filter="plus(in)">
                                      <p:cBhvr>
                                        <p:cTn id="7" dur="2000"/>
                                        <p:tgtEl>
                                          <p:spTgt spid="16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0 Imagen"/>
          <p:cNvPicPr/>
          <p:nvPr/>
        </p:nvPicPr>
        <p:blipFill>
          <a:blip r:embed="rId2">
            <a:extLst>
              <a:ext uri="{28A0092B-C50C-407E-A947-70E740481C1C}">
                <a14:useLocalDpi xmlns:a14="http://schemas.microsoft.com/office/drawing/2010/main" val="0"/>
              </a:ext>
            </a:extLst>
          </a:blip>
          <a:stretch>
            <a:fillRect/>
          </a:stretch>
        </p:blipFill>
        <p:spPr>
          <a:xfrm>
            <a:off x="2224087" y="1844824"/>
            <a:ext cx="4695825" cy="4460175"/>
          </a:xfrm>
          <a:prstGeom prst="rect">
            <a:avLst/>
          </a:prstGeom>
        </p:spPr>
      </p:pic>
      <p:pic>
        <p:nvPicPr>
          <p:cNvPr id="4" name="Picture 2" descr="C:\Users\Sebastián Cornejo\Pictures\Imagenes de Internet\Proyecto titulacion\SUV M.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93399" y="-2"/>
            <a:ext cx="511376" cy="604800"/>
          </a:xfrm>
          <a:prstGeom prst="rect">
            <a:avLst/>
          </a:prstGeom>
          <a:noFill/>
          <a:extLst>
            <a:ext uri="{909E8E84-426E-40DD-AFC4-6F175D3DCCD1}">
              <a14:hiddenFill xmlns:a14="http://schemas.microsoft.com/office/drawing/2010/main">
                <a:solidFill>
                  <a:srgbClr val="FFFFFF"/>
                </a:solidFill>
              </a14:hiddenFill>
            </a:ext>
          </a:extLst>
        </p:spPr>
      </p:pic>
      <p:sp>
        <p:nvSpPr>
          <p:cNvPr id="5" name="4 CuadroTexto"/>
          <p:cNvSpPr txBox="1"/>
          <p:nvPr/>
        </p:nvSpPr>
        <p:spPr>
          <a:xfrm>
            <a:off x="528418" y="351349"/>
            <a:ext cx="4043582" cy="1200329"/>
          </a:xfrm>
          <a:prstGeom prst="rect">
            <a:avLst/>
          </a:prstGeom>
          <a:noFill/>
        </p:spPr>
        <p:txBody>
          <a:bodyPr wrap="square" rtlCol="0">
            <a:spAutoFit/>
          </a:bodyPr>
          <a:lstStyle/>
          <a:p>
            <a:pPr algn="ctr"/>
            <a:r>
              <a:rPr lang="es-MX" b="1" dirty="0" smtClean="0">
                <a:latin typeface="Calibri" pitchFamily="34" charset="0"/>
                <a:cs typeface="Calibri" pitchFamily="34" charset="0"/>
              </a:rPr>
              <a:t>CONDICIONES DEL PROYECTO DE INTEGRACIÓN</a:t>
            </a:r>
          </a:p>
          <a:p>
            <a:pPr algn="just"/>
            <a:endParaRPr lang="es-MX" b="1" dirty="0">
              <a:latin typeface="Calibri" pitchFamily="34" charset="0"/>
              <a:cs typeface="Calibri" pitchFamily="34" charset="0"/>
            </a:endParaRPr>
          </a:p>
          <a:p>
            <a:pPr algn="ctr"/>
            <a:r>
              <a:rPr lang="es-MX" b="1" dirty="0" smtClean="0">
                <a:latin typeface="Calibri" pitchFamily="34" charset="0"/>
                <a:cs typeface="Calibri" pitchFamily="34" charset="0"/>
              </a:rPr>
              <a:t>Método </a:t>
            </a:r>
            <a:r>
              <a:rPr lang="es-MX" b="1" dirty="0">
                <a:latin typeface="Calibri" pitchFamily="34" charset="0"/>
                <a:cs typeface="Calibri" pitchFamily="34" charset="0"/>
              </a:rPr>
              <a:t>de </a:t>
            </a:r>
            <a:r>
              <a:rPr lang="es-MX" b="1" dirty="0" smtClean="0">
                <a:latin typeface="Calibri" pitchFamily="34" charset="0"/>
                <a:cs typeface="Calibri" pitchFamily="34" charset="0"/>
              </a:rPr>
              <a:t>desarrollo (continuación)</a:t>
            </a:r>
          </a:p>
        </p:txBody>
      </p:sp>
    </p:spTree>
    <p:extLst>
      <p:ext uri="{BB962C8B-B14F-4D97-AF65-F5344CB8AC3E}">
        <p14:creationId xmlns:p14="http://schemas.microsoft.com/office/powerpoint/2010/main" val="3771073225"/>
      </p:ext>
    </p:extLst>
  </p:cSld>
  <p:clrMapOvr>
    <a:masterClrMapping/>
  </p:clrMapOvr>
  <p:transition spd="slow">
    <p:pull/>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496009" y="1830739"/>
            <a:ext cx="4464496" cy="646331"/>
          </a:xfrm>
          <a:prstGeom prst="rect">
            <a:avLst/>
          </a:prstGeom>
          <a:noFill/>
        </p:spPr>
        <p:txBody>
          <a:bodyPr wrap="square" rtlCol="0">
            <a:spAutoFit/>
          </a:bodyPr>
          <a:lstStyle/>
          <a:p>
            <a:pPr algn="just"/>
            <a:r>
              <a:rPr lang="es-MX" b="1" dirty="0" smtClean="0">
                <a:latin typeface="Calibri" pitchFamily="34" charset="0"/>
                <a:cs typeface="Calibri" pitchFamily="34" charset="0"/>
              </a:rPr>
              <a:t>6. </a:t>
            </a:r>
            <a:r>
              <a:rPr lang="es-MX" dirty="0" smtClean="0">
                <a:latin typeface="Calibri" pitchFamily="34" charset="0"/>
                <a:cs typeface="Calibri" pitchFamily="34" charset="0"/>
              </a:rPr>
              <a:t>Creación </a:t>
            </a:r>
            <a:r>
              <a:rPr lang="es-MX" dirty="0">
                <a:latin typeface="Calibri" pitchFamily="34" charset="0"/>
                <a:cs typeface="Calibri" pitchFamily="34" charset="0"/>
              </a:rPr>
              <a:t>del proyecto en la consola de programación</a:t>
            </a:r>
            <a:endParaRPr lang="es-MX" dirty="0" smtClean="0">
              <a:latin typeface="Calibri" pitchFamily="34" charset="0"/>
              <a:cs typeface="Calibri" pitchFamily="34" charset="0"/>
            </a:endParaRPr>
          </a:p>
        </p:txBody>
      </p:sp>
      <p:pic>
        <p:nvPicPr>
          <p:cNvPr id="4" name="0 Imagen"/>
          <p:cNvPicPr/>
          <p:nvPr/>
        </p:nvPicPr>
        <p:blipFill>
          <a:blip r:embed="rId2">
            <a:extLst>
              <a:ext uri="{28A0092B-C50C-407E-A947-70E740481C1C}">
                <a14:useLocalDpi xmlns:a14="http://schemas.microsoft.com/office/drawing/2010/main" val="0"/>
              </a:ext>
            </a:extLst>
          </a:blip>
          <a:stretch>
            <a:fillRect/>
          </a:stretch>
        </p:blipFill>
        <p:spPr>
          <a:xfrm>
            <a:off x="647564" y="2529061"/>
            <a:ext cx="7848872" cy="1036885"/>
          </a:xfrm>
          <a:prstGeom prst="rect">
            <a:avLst/>
          </a:prstGeom>
        </p:spPr>
      </p:pic>
      <p:sp>
        <p:nvSpPr>
          <p:cNvPr id="5" name="4 CuadroTexto"/>
          <p:cNvSpPr txBox="1"/>
          <p:nvPr/>
        </p:nvSpPr>
        <p:spPr>
          <a:xfrm>
            <a:off x="658551" y="4538848"/>
            <a:ext cx="4464496" cy="923330"/>
          </a:xfrm>
          <a:prstGeom prst="rect">
            <a:avLst/>
          </a:prstGeom>
          <a:noFill/>
        </p:spPr>
        <p:txBody>
          <a:bodyPr wrap="square" rtlCol="0">
            <a:spAutoFit/>
          </a:bodyPr>
          <a:lstStyle/>
          <a:p>
            <a:pPr algn="just"/>
            <a:r>
              <a:rPr lang="es-MX" b="1" dirty="0">
                <a:latin typeface="Calibri" pitchFamily="34" charset="0"/>
                <a:cs typeface="Calibri" pitchFamily="34" charset="0"/>
              </a:rPr>
              <a:t>7</a:t>
            </a:r>
            <a:r>
              <a:rPr lang="es-MX" b="1" dirty="0" smtClean="0">
                <a:latin typeface="Calibri" pitchFamily="34" charset="0"/>
                <a:cs typeface="Calibri" pitchFamily="34" charset="0"/>
              </a:rPr>
              <a:t>. </a:t>
            </a:r>
            <a:r>
              <a:rPr lang="es-MX" dirty="0">
                <a:latin typeface="Calibri" pitchFamily="34" charset="0"/>
                <a:cs typeface="Calibri" pitchFamily="34" charset="0"/>
              </a:rPr>
              <a:t>App Inventor pone a disposición del usuario una amplia selección de opciones para la programación de las aplicaciones</a:t>
            </a:r>
            <a:endParaRPr lang="es-MX" dirty="0" smtClean="0">
              <a:latin typeface="Calibri" pitchFamily="34" charset="0"/>
              <a:cs typeface="Calibri" pitchFamily="34" charset="0"/>
            </a:endParaRPr>
          </a:p>
        </p:txBody>
      </p:sp>
      <p:pic>
        <p:nvPicPr>
          <p:cNvPr id="7" name="0 Imagen"/>
          <p:cNvPicPr/>
          <p:nvPr/>
        </p:nvPicPr>
        <p:blipFill rotWithShape="1">
          <a:blip r:embed="rId3">
            <a:extLst>
              <a:ext uri="{28A0092B-C50C-407E-A947-70E740481C1C}">
                <a14:useLocalDpi xmlns:a14="http://schemas.microsoft.com/office/drawing/2010/main" val="0"/>
              </a:ext>
            </a:extLst>
          </a:blip>
          <a:srcRect b="47005"/>
          <a:stretch/>
        </p:blipFill>
        <p:spPr>
          <a:xfrm>
            <a:off x="6084168" y="3789040"/>
            <a:ext cx="1609725" cy="2422946"/>
          </a:xfrm>
          <a:prstGeom prst="rect">
            <a:avLst/>
          </a:prstGeom>
        </p:spPr>
      </p:pic>
      <p:pic>
        <p:nvPicPr>
          <p:cNvPr id="8" name="Picture 2" descr="C:\Users\Sebastián Cornejo\Pictures\Imagenes de Internet\Proyecto titulacion\SUV M.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93399" y="-2"/>
            <a:ext cx="511376" cy="604800"/>
          </a:xfrm>
          <a:prstGeom prst="rect">
            <a:avLst/>
          </a:prstGeom>
          <a:noFill/>
          <a:extLst>
            <a:ext uri="{909E8E84-426E-40DD-AFC4-6F175D3DCCD1}">
              <a14:hiddenFill xmlns:a14="http://schemas.microsoft.com/office/drawing/2010/main">
                <a:solidFill>
                  <a:srgbClr val="FFFFFF"/>
                </a:solidFill>
              </a14:hiddenFill>
            </a:ext>
          </a:extLst>
        </p:spPr>
      </p:pic>
      <p:sp>
        <p:nvSpPr>
          <p:cNvPr id="9" name="8 CuadroTexto"/>
          <p:cNvSpPr txBox="1"/>
          <p:nvPr/>
        </p:nvSpPr>
        <p:spPr>
          <a:xfrm>
            <a:off x="528418" y="351349"/>
            <a:ext cx="4043582" cy="1200329"/>
          </a:xfrm>
          <a:prstGeom prst="rect">
            <a:avLst/>
          </a:prstGeom>
          <a:noFill/>
        </p:spPr>
        <p:txBody>
          <a:bodyPr wrap="square" rtlCol="0">
            <a:spAutoFit/>
          </a:bodyPr>
          <a:lstStyle/>
          <a:p>
            <a:pPr algn="ctr"/>
            <a:r>
              <a:rPr lang="es-MX" b="1" dirty="0" smtClean="0">
                <a:latin typeface="Calibri" pitchFamily="34" charset="0"/>
                <a:cs typeface="Calibri" pitchFamily="34" charset="0"/>
              </a:rPr>
              <a:t>CONDICIONES DEL PROYECTO DE INTEGRACIÓN</a:t>
            </a:r>
          </a:p>
          <a:p>
            <a:pPr algn="just"/>
            <a:endParaRPr lang="es-MX" b="1" dirty="0">
              <a:latin typeface="Calibri" pitchFamily="34" charset="0"/>
              <a:cs typeface="Calibri" pitchFamily="34" charset="0"/>
            </a:endParaRPr>
          </a:p>
          <a:p>
            <a:pPr algn="ctr"/>
            <a:r>
              <a:rPr lang="es-MX" b="1" dirty="0" smtClean="0">
                <a:latin typeface="Calibri" pitchFamily="34" charset="0"/>
                <a:cs typeface="Calibri" pitchFamily="34" charset="0"/>
              </a:rPr>
              <a:t>Método </a:t>
            </a:r>
            <a:r>
              <a:rPr lang="es-MX" b="1" dirty="0">
                <a:latin typeface="Calibri" pitchFamily="34" charset="0"/>
                <a:cs typeface="Calibri" pitchFamily="34" charset="0"/>
              </a:rPr>
              <a:t>de </a:t>
            </a:r>
            <a:r>
              <a:rPr lang="es-MX" b="1" dirty="0" smtClean="0">
                <a:latin typeface="Calibri" pitchFamily="34" charset="0"/>
                <a:cs typeface="Calibri" pitchFamily="34" charset="0"/>
              </a:rPr>
              <a:t>desarrollo (continuación)</a:t>
            </a:r>
          </a:p>
        </p:txBody>
      </p:sp>
    </p:spTree>
    <p:extLst>
      <p:ext uri="{BB962C8B-B14F-4D97-AF65-F5344CB8AC3E}">
        <p14:creationId xmlns:p14="http://schemas.microsoft.com/office/powerpoint/2010/main" val="2538984073"/>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900" decel="100000" fill="hold"/>
                                        <p:tgtEl>
                                          <p:spTgt spid="4"/>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4"/>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p:tgtEl>
                                          <p:spTgt spid="7"/>
                                        </p:tgtEl>
                                        <p:attrNameLst>
                                          <p:attrName>ppt_y</p:attrName>
                                        </p:attrNameLst>
                                      </p:cBhvr>
                                      <p:tavLst>
                                        <p:tav tm="0">
                                          <p:val>
                                            <p:strVal val="#ppt_y+#ppt_h*1.125000"/>
                                          </p:val>
                                        </p:tav>
                                        <p:tav tm="100000">
                                          <p:val>
                                            <p:strVal val="#ppt_y"/>
                                          </p:val>
                                        </p:tav>
                                      </p:tavLst>
                                    </p:anim>
                                    <p:animEffect transition="in" filter="wipe(up)">
                                      <p:cBhvr>
                                        <p:cTn id="1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Sebastián Cornejo\Pictures\Imagenes de Internet\Proyecto titulacion\SUV 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3399" y="-2"/>
            <a:ext cx="511376" cy="604800"/>
          </a:xfrm>
          <a:prstGeom prst="rect">
            <a:avLst/>
          </a:prstGeom>
          <a:noFill/>
          <a:extLst>
            <a:ext uri="{909E8E84-426E-40DD-AFC4-6F175D3DCCD1}">
              <a14:hiddenFill xmlns:a14="http://schemas.microsoft.com/office/drawing/2010/main">
                <a:solidFill>
                  <a:srgbClr val="FFFFFF"/>
                </a:solidFill>
              </a14:hiddenFill>
            </a:ext>
          </a:extLst>
        </p:spPr>
      </p:pic>
      <p:sp>
        <p:nvSpPr>
          <p:cNvPr id="3" name="2 CuadroTexto"/>
          <p:cNvSpPr txBox="1"/>
          <p:nvPr/>
        </p:nvSpPr>
        <p:spPr>
          <a:xfrm>
            <a:off x="528418" y="351349"/>
            <a:ext cx="4043582" cy="1200329"/>
          </a:xfrm>
          <a:prstGeom prst="rect">
            <a:avLst/>
          </a:prstGeom>
          <a:noFill/>
        </p:spPr>
        <p:txBody>
          <a:bodyPr wrap="square" rtlCol="0">
            <a:spAutoFit/>
          </a:bodyPr>
          <a:lstStyle/>
          <a:p>
            <a:pPr algn="ctr"/>
            <a:r>
              <a:rPr lang="es-MX" b="1" dirty="0" smtClean="0">
                <a:latin typeface="Calibri" pitchFamily="34" charset="0"/>
                <a:cs typeface="Calibri" pitchFamily="34" charset="0"/>
              </a:rPr>
              <a:t>CONDICIONES DEL PROYECTO DE INTEGRACIÓN</a:t>
            </a:r>
          </a:p>
          <a:p>
            <a:pPr algn="just"/>
            <a:endParaRPr lang="es-MX" b="1" dirty="0">
              <a:latin typeface="Calibri" pitchFamily="34" charset="0"/>
              <a:cs typeface="Calibri" pitchFamily="34" charset="0"/>
            </a:endParaRPr>
          </a:p>
          <a:p>
            <a:pPr algn="ctr"/>
            <a:r>
              <a:rPr lang="es-MX" b="1" dirty="0" smtClean="0">
                <a:latin typeface="Calibri" pitchFamily="34" charset="0"/>
                <a:cs typeface="Calibri" pitchFamily="34" charset="0"/>
              </a:rPr>
              <a:t>Método </a:t>
            </a:r>
            <a:r>
              <a:rPr lang="es-MX" b="1" dirty="0">
                <a:latin typeface="Calibri" pitchFamily="34" charset="0"/>
                <a:cs typeface="Calibri" pitchFamily="34" charset="0"/>
              </a:rPr>
              <a:t>de </a:t>
            </a:r>
            <a:r>
              <a:rPr lang="es-MX" b="1" dirty="0" smtClean="0">
                <a:latin typeface="Calibri" pitchFamily="34" charset="0"/>
                <a:cs typeface="Calibri" pitchFamily="34" charset="0"/>
              </a:rPr>
              <a:t>desarrollo (continuación)</a:t>
            </a:r>
          </a:p>
        </p:txBody>
      </p:sp>
      <p:sp>
        <p:nvSpPr>
          <p:cNvPr id="4" name="3 CuadroTexto"/>
          <p:cNvSpPr txBox="1"/>
          <p:nvPr/>
        </p:nvSpPr>
        <p:spPr>
          <a:xfrm>
            <a:off x="4467748" y="846110"/>
            <a:ext cx="4155775" cy="1477328"/>
          </a:xfrm>
          <a:prstGeom prst="rect">
            <a:avLst/>
          </a:prstGeom>
          <a:noFill/>
        </p:spPr>
        <p:txBody>
          <a:bodyPr wrap="square" rtlCol="0">
            <a:spAutoFit/>
          </a:bodyPr>
          <a:lstStyle/>
          <a:p>
            <a:pPr algn="just"/>
            <a:r>
              <a:rPr lang="es-MX" b="1" dirty="0" smtClean="0">
                <a:latin typeface="Calibri" pitchFamily="34" charset="0"/>
                <a:cs typeface="Calibri" pitchFamily="34" charset="0"/>
              </a:rPr>
              <a:t>8. </a:t>
            </a:r>
            <a:r>
              <a:rPr lang="es-MX" dirty="0">
                <a:latin typeface="Calibri" pitchFamily="34" charset="0"/>
                <a:cs typeface="Calibri" pitchFamily="34" charset="0"/>
              </a:rPr>
              <a:t>También adiciona una pantalla que simula la recreación de la aplicación para los efectos de interfaz e inserción de botones que se adecuen a las necesidades del desarrollador</a:t>
            </a:r>
            <a:endParaRPr lang="es-MX" dirty="0" smtClean="0">
              <a:latin typeface="Calibri" pitchFamily="34" charset="0"/>
              <a:cs typeface="Calibri" pitchFamily="34" charset="0"/>
            </a:endParaRPr>
          </a:p>
        </p:txBody>
      </p:sp>
      <p:pic>
        <p:nvPicPr>
          <p:cNvPr id="5" name="0 Imagen"/>
          <p:cNvPicPr/>
          <p:nvPr/>
        </p:nvPicPr>
        <p:blipFill>
          <a:blip r:embed="rId3">
            <a:extLst>
              <a:ext uri="{28A0092B-C50C-407E-A947-70E740481C1C}">
                <a14:useLocalDpi xmlns:a14="http://schemas.microsoft.com/office/drawing/2010/main" val="0"/>
              </a:ext>
            </a:extLst>
          </a:blip>
          <a:stretch>
            <a:fillRect/>
          </a:stretch>
        </p:blipFill>
        <p:spPr>
          <a:xfrm>
            <a:off x="971600" y="1844824"/>
            <a:ext cx="2295525" cy="4210050"/>
          </a:xfrm>
          <a:prstGeom prst="rect">
            <a:avLst/>
          </a:prstGeom>
        </p:spPr>
      </p:pic>
      <p:sp>
        <p:nvSpPr>
          <p:cNvPr id="7" name="6 CuadroTexto"/>
          <p:cNvSpPr txBox="1"/>
          <p:nvPr/>
        </p:nvSpPr>
        <p:spPr>
          <a:xfrm>
            <a:off x="4467747" y="2492896"/>
            <a:ext cx="4155775" cy="1200329"/>
          </a:xfrm>
          <a:prstGeom prst="rect">
            <a:avLst/>
          </a:prstGeom>
          <a:noFill/>
        </p:spPr>
        <p:txBody>
          <a:bodyPr wrap="square" rtlCol="0">
            <a:spAutoFit/>
          </a:bodyPr>
          <a:lstStyle/>
          <a:p>
            <a:pPr algn="just"/>
            <a:r>
              <a:rPr lang="es-MX" b="1" dirty="0">
                <a:latin typeface="Calibri" pitchFamily="34" charset="0"/>
                <a:cs typeface="Calibri" pitchFamily="34" charset="0"/>
              </a:rPr>
              <a:t>9</a:t>
            </a:r>
            <a:r>
              <a:rPr lang="es-MX" b="1" dirty="0" smtClean="0">
                <a:latin typeface="Calibri" pitchFamily="34" charset="0"/>
                <a:cs typeface="Calibri" pitchFamily="34" charset="0"/>
              </a:rPr>
              <a:t>. </a:t>
            </a:r>
            <a:r>
              <a:rPr lang="es-MX" dirty="0">
                <a:latin typeface="Calibri" pitchFamily="34" charset="0"/>
                <a:cs typeface="Calibri" pitchFamily="34" charset="0"/>
              </a:rPr>
              <a:t>Simultáneamente, cuando se selecciona un botón y es insertado en la pantalla de simulación, elabora un listado de los componentes para su edición.</a:t>
            </a:r>
            <a:endParaRPr lang="es-MX" dirty="0" smtClean="0">
              <a:latin typeface="Calibri" pitchFamily="34" charset="0"/>
              <a:cs typeface="Calibri" pitchFamily="34" charset="0"/>
            </a:endParaRPr>
          </a:p>
        </p:txBody>
      </p:sp>
      <p:pic>
        <p:nvPicPr>
          <p:cNvPr id="9" name="8 Imagen" descr="Ando5"/>
          <p:cNvPicPr/>
          <p:nvPr/>
        </p:nvPicPr>
        <p:blipFill rotWithShape="1">
          <a:blip r:embed="rId4">
            <a:extLst>
              <a:ext uri="{28A0092B-C50C-407E-A947-70E740481C1C}">
                <a14:useLocalDpi xmlns:a14="http://schemas.microsoft.com/office/drawing/2010/main" val="0"/>
              </a:ext>
            </a:extLst>
          </a:blip>
          <a:srcRect b="43881"/>
          <a:stretch/>
        </p:blipFill>
        <p:spPr bwMode="auto">
          <a:xfrm>
            <a:off x="6545635" y="3943899"/>
            <a:ext cx="1765300" cy="2362972"/>
          </a:xfrm>
          <a:prstGeom prst="rect">
            <a:avLst/>
          </a:prstGeom>
          <a:noFill/>
          <a:ln>
            <a:noFill/>
          </a:ln>
        </p:spPr>
      </p:pic>
      <p:pic>
        <p:nvPicPr>
          <p:cNvPr id="17410" name="Picture 2" descr="https://encrypted-tbn0.gstatic.com/images?q=tbn:ANd9GcQ0N-W2S3DlYgbKFT_RQi8od34v7JfQS3-nodpiTuxijOUiy8-_"/>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0" y="4210921"/>
            <a:ext cx="1371601" cy="833438"/>
          </a:xfrm>
          <a:prstGeom prst="rect">
            <a:avLst/>
          </a:prstGeom>
          <a:noFill/>
          <a:extLst>
            <a:ext uri="{909E8E84-426E-40DD-AFC4-6F175D3DCCD1}">
              <a14:hiddenFill xmlns:a14="http://schemas.microsoft.com/office/drawing/2010/main">
                <a:solidFill>
                  <a:srgbClr val="FFFFFF"/>
                </a:solidFill>
              </a14:hiddenFill>
            </a:ext>
          </a:extLst>
        </p:spPr>
      </p:pic>
      <p:pic>
        <p:nvPicPr>
          <p:cNvPr id="17412" name="Picture 4" descr="https://encrypted-tbn1.gstatic.com/images?q=tbn:ANd9GcS0l5rTsILpof1kB3kVpJjwot4PvLeFC8KVl77gx5Ic_dS8wvQ1cA"/>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563888" y="1789608"/>
            <a:ext cx="824332" cy="6601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99362439"/>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4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circle(in)">
                                      <p:cBhvr>
                                        <p:cTn id="13" dur="2000"/>
                                        <p:tgtEl>
                                          <p:spTgt spid="5"/>
                                        </p:tgtEl>
                                      </p:cBhvr>
                                    </p:animEffect>
                                  </p:childTnLst>
                                </p:cTn>
                              </p:par>
                              <p:par>
                                <p:cTn id="14" presetID="6" presetClass="entr" presetSubtype="16" fill="hold"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circle(in)">
                                      <p:cBhvr>
                                        <p:cTn id="16"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Sebastián Cornejo\Pictures\Imagenes de Internet\Proyecto titulacion\SUV 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3399" y="-2"/>
            <a:ext cx="511376" cy="604800"/>
          </a:xfrm>
          <a:prstGeom prst="rect">
            <a:avLst/>
          </a:prstGeom>
          <a:noFill/>
          <a:extLst>
            <a:ext uri="{909E8E84-426E-40DD-AFC4-6F175D3DCCD1}">
              <a14:hiddenFill xmlns:a14="http://schemas.microsoft.com/office/drawing/2010/main">
                <a:solidFill>
                  <a:srgbClr val="FFFFFF"/>
                </a:solidFill>
              </a14:hiddenFill>
            </a:ext>
          </a:extLst>
        </p:spPr>
      </p:pic>
      <p:sp>
        <p:nvSpPr>
          <p:cNvPr id="3" name="2 CuadroTexto"/>
          <p:cNvSpPr txBox="1"/>
          <p:nvPr/>
        </p:nvSpPr>
        <p:spPr>
          <a:xfrm>
            <a:off x="528418" y="351349"/>
            <a:ext cx="4043582" cy="1200329"/>
          </a:xfrm>
          <a:prstGeom prst="rect">
            <a:avLst/>
          </a:prstGeom>
          <a:noFill/>
        </p:spPr>
        <p:txBody>
          <a:bodyPr wrap="square" rtlCol="0">
            <a:spAutoFit/>
          </a:bodyPr>
          <a:lstStyle/>
          <a:p>
            <a:pPr algn="ctr"/>
            <a:r>
              <a:rPr lang="es-MX" b="1" dirty="0" smtClean="0">
                <a:latin typeface="Calibri" pitchFamily="34" charset="0"/>
                <a:cs typeface="Calibri" pitchFamily="34" charset="0"/>
              </a:rPr>
              <a:t>CONDICIONES DEL PROYECTO DE INTEGRACIÓN</a:t>
            </a:r>
          </a:p>
          <a:p>
            <a:pPr algn="just"/>
            <a:endParaRPr lang="es-MX" b="1" dirty="0">
              <a:latin typeface="Calibri" pitchFamily="34" charset="0"/>
              <a:cs typeface="Calibri" pitchFamily="34" charset="0"/>
            </a:endParaRPr>
          </a:p>
          <a:p>
            <a:pPr algn="ctr"/>
            <a:r>
              <a:rPr lang="es-MX" b="1" dirty="0" smtClean="0">
                <a:latin typeface="Calibri" pitchFamily="34" charset="0"/>
                <a:cs typeface="Calibri" pitchFamily="34" charset="0"/>
              </a:rPr>
              <a:t>Método </a:t>
            </a:r>
            <a:r>
              <a:rPr lang="es-MX" b="1" dirty="0">
                <a:latin typeface="Calibri" pitchFamily="34" charset="0"/>
                <a:cs typeface="Calibri" pitchFamily="34" charset="0"/>
              </a:rPr>
              <a:t>de </a:t>
            </a:r>
            <a:r>
              <a:rPr lang="es-MX" b="1" dirty="0" smtClean="0">
                <a:latin typeface="Calibri" pitchFamily="34" charset="0"/>
                <a:cs typeface="Calibri" pitchFamily="34" charset="0"/>
              </a:rPr>
              <a:t>desarrollo (continuación)</a:t>
            </a:r>
          </a:p>
        </p:txBody>
      </p:sp>
      <p:pic>
        <p:nvPicPr>
          <p:cNvPr id="4" name="3 Imagen" descr="Ando6"/>
          <p:cNvPicPr/>
          <p:nvPr/>
        </p:nvPicPr>
        <p:blipFill>
          <a:blip r:embed="rId3">
            <a:extLst>
              <a:ext uri="{28A0092B-C50C-407E-A947-70E740481C1C}">
                <a14:useLocalDpi xmlns:a14="http://schemas.microsoft.com/office/drawing/2010/main" val="0"/>
              </a:ext>
            </a:extLst>
          </a:blip>
          <a:srcRect/>
          <a:stretch>
            <a:fillRect/>
          </a:stretch>
        </p:blipFill>
        <p:spPr bwMode="auto">
          <a:xfrm>
            <a:off x="5835800" y="1052736"/>
            <a:ext cx="2368975" cy="5088875"/>
          </a:xfrm>
          <a:prstGeom prst="rect">
            <a:avLst/>
          </a:prstGeom>
          <a:noFill/>
          <a:ln>
            <a:noFill/>
          </a:ln>
        </p:spPr>
      </p:pic>
      <p:sp>
        <p:nvSpPr>
          <p:cNvPr id="6" name="5 CuadroTexto"/>
          <p:cNvSpPr txBox="1"/>
          <p:nvPr/>
        </p:nvSpPr>
        <p:spPr>
          <a:xfrm>
            <a:off x="683568" y="2997008"/>
            <a:ext cx="4155775" cy="1477328"/>
          </a:xfrm>
          <a:prstGeom prst="rect">
            <a:avLst/>
          </a:prstGeom>
          <a:noFill/>
        </p:spPr>
        <p:txBody>
          <a:bodyPr wrap="square" rtlCol="0">
            <a:spAutoFit/>
          </a:bodyPr>
          <a:lstStyle/>
          <a:p>
            <a:pPr algn="just"/>
            <a:r>
              <a:rPr lang="es-MX" b="1" dirty="0" smtClean="0">
                <a:latin typeface="Calibri" pitchFamily="34" charset="0"/>
                <a:cs typeface="Calibri" pitchFamily="34" charset="0"/>
              </a:rPr>
              <a:t>10. </a:t>
            </a:r>
            <a:r>
              <a:rPr lang="es-MX" dirty="0">
                <a:latin typeface="Calibri" pitchFamily="34" charset="0"/>
                <a:cs typeface="Calibri" pitchFamily="34" charset="0"/>
              </a:rPr>
              <a:t>También cuenta con un editor en donde se seleccionan los componentes para darle las prioridades que se requieren para la elaboración de la interfaz, de esta manera</a:t>
            </a:r>
            <a:endParaRPr lang="es-MX" dirty="0" smtClean="0">
              <a:latin typeface="Calibri" pitchFamily="34" charset="0"/>
              <a:cs typeface="Calibri" pitchFamily="34" charset="0"/>
            </a:endParaRPr>
          </a:p>
        </p:txBody>
      </p:sp>
    </p:spTree>
    <p:extLst>
      <p:ext uri="{BB962C8B-B14F-4D97-AF65-F5344CB8AC3E}">
        <p14:creationId xmlns:p14="http://schemas.microsoft.com/office/powerpoint/2010/main" val="1656808053"/>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ppt_w</p:attrName>
                                        </p:attrNameLst>
                                      </p:cBhvr>
                                      <p:tavLst>
                                        <p:tav tm="0" fmla="#ppt_w*sin(2.5*pi*$)">
                                          <p:val>
                                            <p:fltVal val="0"/>
                                          </p:val>
                                        </p:tav>
                                        <p:tav tm="100000">
                                          <p:val>
                                            <p:fltVal val="1"/>
                                          </p:val>
                                        </p:tav>
                                      </p:tavLst>
                                    </p:anim>
                                    <p:anim calcmode="lin" valueType="num">
                                      <p:cBhvr>
                                        <p:cTn id="9" dur="20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Sebastián Cornejo\Pictures\Imagenes de Internet\Proyecto titulacion\SUV 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3399" y="-2"/>
            <a:ext cx="511376" cy="604800"/>
          </a:xfrm>
          <a:prstGeom prst="rect">
            <a:avLst/>
          </a:prstGeom>
          <a:noFill/>
          <a:extLst>
            <a:ext uri="{909E8E84-426E-40DD-AFC4-6F175D3DCCD1}">
              <a14:hiddenFill xmlns:a14="http://schemas.microsoft.com/office/drawing/2010/main">
                <a:solidFill>
                  <a:srgbClr val="FFFFFF"/>
                </a:solidFill>
              </a14:hiddenFill>
            </a:ext>
          </a:extLst>
        </p:spPr>
      </p:pic>
      <p:sp>
        <p:nvSpPr>
          <p:cNvPr id="3" name="2 CuadroTexto"/>
          <p:cNvSpPr txBox="1"/>
          <p:nvPr/>
        </p:nvSpPr>
        <p:spPr>
          <a:xfrm>
            <a:off x="539552" y="764704"/>
            <a:ext cx="8064896" cy="369332"/>
          </a:xfrm>
          <a:prstGeom prst="rect">
            <a:avLst/>
          </a:prstGeom>
          <a:noFill/>
        </p:spPr>
        <p:txBody>
          <a:bodyPr wrap="square" rtlCol="0">
            <a:spAutoFit/>
          </a:bodyPr>
          <a:lstStyle/>
          <a:p>
            <a:pPr algn="ctr"/>
            <a:r>
              <a:rPr lang="es-MX" b="1" dirty="0" smtClean="0">
                <a:latin typeface="Calibri" pitchFamily="34" charset="0"/>
                <a:cs typeface="Calibri" pitchFamily="34" charset="0"/>
              </a:rPr>
              <a:t>CONCLUSIONES</a:t>
            </a:r>
          </a:p>
        </p:txBody>
      </p:sp>
      <p:sp>
        <p:nvSpPr>
          <p:cNvPr id="4" name="3 CuadroTexto"/>
          <p:cNvSpPr txBox="1"/>
          <p:nvPr/>
        </p:nvSpPr>
        <p:spPr>
          <a:xfrm>
            <a:off x="637994" y="1474071"/>
            <a:ext cx="5940000" cy="1477328"/>
          </a:xfrm>
          <a:prstGeom prst="rect">
            <a:avLst/>
          </a:prstGeom>
          <a:noFill/>
        </p:spPr>
        <p:txBody>
          <a:bodyPr wrap="square" rtlCol="0">
            <a:spAutoFit/>
          </a:bodyPr>
          <a:lstStyle/>
          <a:p>
            <a:pPr marL="285750" indent="-285750" algn="just">
              <a:buFont typeface="Arial" pitchFamily="34" charset="0"/>
              <a:buChar char="•"/>
            </a:pPr>
            <a:r>
              <a:rPr lang="es-MX" dirty="0" smtClean="0">
                <a:latin typeface="Calibri" pitchFamily="34" charset="0"/>
                <a:cs typeface="Calibri" pitchFamily="34" charset="0"/>
              </a:rPr>
              <a:t>La </a:t>
            </a:r>
            <a:r>
              <a:rPr lang="es-MX" dirty="0">
                <a:latin typeface="Calibri" pitchFamily="34" charset="0"/>
                <a:cs typeface="Calibri" pitchFamily="34" charset="0"/>
              </a:rPr>
              <a:t>propiedad que presenta dicho proyecto muestra flexibilidad y adaptación a cualquier tipo de usuario que desee disponer de los servicios a distancia, puesto que la media poblacional de alumnos inscrita en el Sistema de Universidad Virtual</a:t>
            </a:r>
            <a:r>
              <a:rPr lang="es-MX" dirty="0" smtClean="0">
                <a:latin typeface="Calibri" pitchFamily="34" charset="0"/>
                <a:cs typeface="Calibri" pitchFamily="34" charset="0"/>
              </a:rPr>
              <a:t>.</a:t>
            </a:r>
          </a:p>
        </p:txBody>
      </p:sp>
      <p:sp>
        <p:nvSpPr>
          <p:cNvPr id="5" name="4 CuadroTexto"/>
          <p:cNvSpPr txBox="1"/>
          <p:nvPr/>
        </p:nvSpPr>
        <p:spPr>
          <a:xfrm>
            <a:off x="2652053" y="2951399"/>
            <a:ext cx="5940000" cy="1477328"/>
          </a:xfrm>
          <a:prstGeom prst="rect">
            <a:avLst/>
          </a:prstGeom>
          <a:noFill/>
        </p:spPr>
        <p:txBody>
          <a:bodyPr wrap="square" rtlCol="0">
            <a:spAutoFit/>
          </a:bodyPr>
          <a:lstStyle/>
          <a:p>
            <a:pPr marL="285750" indent="-285750" algn="just">
              <a:buFont typeface="Arial" pitchFamily="34" charset="0"/>
              <a:buChar char="•"/>
            </a:pPr>
            <a:r>
              <a:rPr lang="es-MX" dirty="0" smtClean="0">
                <a:latin typeface="Calibri" pitchFamily="34" charset="0"/>
                <a:cs typeface="Calibri" pitchFamily="34" charset="0"/>
              </a:rPr>
              <a:t>Las </a:t>
            </a:r>
            <a:r>
              <a:rPr lang="es-MX" dirty="0">
                <a:latin typeface="Calibri" pitchFamily="34" charset="0"/>
                <a:cs typeface="Calibri" pitchFamily="34" charset="0"/>
              </a:rPr>
              <a:t>debidas intervenciones y modificaciones sobre otros aspectos que son relevantes para el sector principal de intervención, el alumnado del SUV, sobre las nuevas tendencias de la tecnología móvil y sus formas de manifestarse.</a:t>
            </a:r>
            <a:endParaRPr lang="es-MX" dirty="0" smtClean="0">
              <a:latin typeface="Calibri" pitchFamily="34" charset="0"/>
              <a:cs typeface="Calibri" pitchFamily="34" charset="0"/>
            </a:endParaRPr>
          </a:p>
        </p:txBody>
      </p:sp>
      <p:sp>
        <p:nvSpPr>
          <p:cNvPr id="6" name="5 CuadroTexto"/>
          <p:cNvSpPr txBox="1"/>
          <p:nvPr/>
        </p:nvSpPr>
        <p:spPr>
          <a:xfrm>
            <a:off x="637994" y="4581127"/>
            <a:ext cx="5940000" cy="1754326"/>
          </a:xfrm>
          <a:prstGeom prst="rect">
            <a:avLst/>
          </a:prstGeom>
          <a:noFill/>
        </p:spPr>
        <p:txBody>
          <a:bodyPr wrap="square" rtlCol="0">
            <a:spAutoFit/>
          </a:bodyPr>
          <a:lstStyle/>
          <a:p>
            <a:pPr marL="285750" indent="-285750" algn="just">
              <a:buFont typeface="Arial" pitchFamily="34" charset="0"/>
              <a:buChar char="•"/>
            </a:pPr>
            <a:r>
              <a:rPr lang="es-MX" dirty="0" smtClean="0">
                <a:latin typeface="Calibri" pitchFamily="34" charset="0"/>
                <a:cs typeface="Calibri" pitchFamily="34" charset="0"/>
              </a:rPr>
              <a:t>Es </a:t>
            </a:r>
            <a:r>
              <a:rPr lang="es-MX" dirty="0">
                <a:latin typeface="Calibri" pitchFamily="34" charset="0"/>
                <a:cs typeface="Calibri" pitchFamily="34" charset="0"/>
              </a:rPr>
              <a:t>importante, puntualizar que la relevancia este proyecto de encuentra en la decisión tomada la creación, rediseño o mejora de un producto o servicio tecnológico (en este caso Metacampus), ya que, dan  pauta a satisfacer necesidades existentes en determinadas áreas de intervención social, en este caso, la Universidad de Guadalajara.</a:t>
            </a:r>
            <a:endParaRPr lang="es-MX" dirty="0" smtClean="0">
              <a:latin typeface="Calibri" pitchFamily="34" charset="0"/>
              <a:cs typeface="Calibri" pitchFamily="34" charset="0"/>
            </a:endParaRPr>
          </a:p>
        </p:txBody>
      </p:sp>
    </p:spTree>
    <p:extLst>
      <p:ext uri="{BB962C8B-B14F-4D97-AF65-F5344CB8AC3E}">
        <p14:creationId xmlns:p14="http://schemas.microsoft.com/office/powerpoint/2010/main" val="4095484592"/>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39552" y="764704"/>
            <a:ext cx="4824536" cy="4801314"/>
          </a:xfrm>
          <a:prstGeom prst="rect">
            <a:avLst/>
          </a:prstGeom>
          <a:noFill/>
        </p:spPr>
        <p:txBody>
          <a:bodyPr wrap="square" rtlCol="0">
            <a:spAutoFit/>
          </a:bodyPr>
          <a:lstStyle/>
          <a:p>
            <a:pPr algn="ctr"/>
            <a:r>
              <a:rPr lang="es-MX" b="1" dirty="0" smtClean="0">
                <a:latin typeface="Calibri" pitchFamily="34" charset="0"/>
                <a:cs typeface="Calibri" pitchFamily="34" charset="0"/>
              </a:rPr>
              <a:t>PRESENTACIÓN</a:t>
            </a:r>
          </a:p>
          <a:p>
            <a:endParaRPr lang="es-MX" b="1" dirty="0" smtClean="0">
              <a:latin typeface="Calibri" pitchFamily="34" charset="0"/>
              <a:cs typeface="Calibri" pitchFamily="34" charset="0"/>
            </a:endParaRPr>
          </a:p>
          <a:p>
            <a:pPr algn="just"/>
            <a:r>
              <a:rPr lang="es-MX" dirty="0">
                <a:latin typeface="Calibri" pitchFamily="34" charset="0"/>
                <a:cs typeface="Calibri" pitchFamily="34" charset="0"/>
              </a:rPr>
              <a:t>El proyecto “</a:t>
            </a:r>
            <a:r>
              <a:rPr lang="es-MX" i="1" dirty="0">
                <a:latin typeface="Calibri" pitchFamily="34" charset="0"/>
                <a:cs typeface="Calibri" pitchFamily="34" charset="0"/>
              </a:rPr>
              <a:t>Diseño de una interfaz de navegación para Metacampus desde dispositivos móviles que utilicen sistema operativo </a:t>
            </a:r>
            <a:r>
              <a:rPr lang="es-MX" i="1" dirty="0" err="1" smtClean="0">
                <a:latin typeface="Calibri" pitchFamily="34" charset="0"/>
                <a:cs typeface="Calibri" pitchFamily="34" charset="0"/>
              </a:rPr>
              <a:t>Android</a:t>
            </a:r>
            <a:r>
              <a:rPr lang="es-MX" dirty="0" smtClean="0">
                <a:latin typeface="Calibri" pitchFamily="34" charset="0"/>
                <a:cs typeface="Calibri" pitchFamily="34" charset="0"/>
              </a:rPr>
              <a:t>” </a:t>
            </a:r>
            <a:r>
              <a:rPr lang="es-MX" dirty="0">
                <a:latin typeface="Calibri" pitchFamily="34" charset="0"/>
                <a:cs typeface="Calibri" pitchFamily="34" charset="0"/>
              </a:rPr>
              <a:t>consiste en la creación de una aplicación que permita el acceso a la plataforma desde un Smartphone con sistema operativo </a:t>
            </a:r>
            <a:r>
              <a:rPr lang="es-MX" dirty="0" err="1">
                <a:latin typeface="Calibri" pitchFamily="34" charset="0"/>
                <a:cs typeface="Calibri" pitchFamily="34" charset="0"/>
              </a:rPr>
              <a:t>Android</a:t>
            </a:r>
            <a:r>
              <a:rPr lang="es-MX" dirty="0">
                <a:latin typeface="Calibri" pitchFamily="34" charset="0"/>
                <a:cs typeface="Calibri" pitchFamily="34" charset="0"/>
              </a:rPr>
              <a:t>, donde el alumno del Sistema de Universidad Virtual (SUV) pueda observar a detalle de las materias que haya registrado en el ciclo escolar </a:t>
            </a:r>
            <a:r>
              <a:rPr lang="es-MX" dirty="0" smtClean="0">
                <a:latin typeface="Calibri" pitchFamily="34" charset="0"/>
                <a:cs typeface="Calibri" pitchFamily="34" charset="0"/>
              </a:rPr>
              <a:t>inmediato, colaborando el </a:t>
            </a:r>
            <a:r>
              <a:rPr lang="es-MX" dirty="0">
                <a:latin typeface="Calibri" pitchFamily="34" charset="0"/>
                <a:cs typeface="Calibri" pitchFamily="34" charset="0"/>
              </a:rPr>
              <a:t>aumento de la productividad del alumnado dentro del esquema de competencias mediante el mejoramiento del aprovechamiento de su tiempo para la obtención de evaluaciones y entrega de trabajos oportunamente.</a:t>
            </a:r>
          </a:p>
        </p:txBody>
      </p:sp>
      <p:pic>
        <p:nvPicPr>
          <p:cNvPr id="1026" name="Picture 2" descr="C:\Users\Sebastián Cornejo\Pictures\Imagenes de Internet\Proyecto titulacion\SUV 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77863" y="980728"/>
            <a:ext cx="1368152" cy="161810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s://encrypted-tbn1.gstatic.com/images?q=tbn:ANd9GcSShNpSsC_lN901DpKCy-3c1jANMHmjk3jjRsMh-dxJxT7caZ-V"/>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4622" y="4228526"/>
            <a:ext cx="1934634" cy="161219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ttps://encrypted-tbn0.gstatic.com/images?q=tbn:ANd9GcTnH_xxQEkyJToxWo2a6gw1Z_ywsIHSlFtC7UVsIDKQKAsO96Ea"/>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682365" y="3026861"/>
            <a:ext cx="759148" cy="69454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C:\Users\Sebastián Cornejo\Pictures\Imagenes de Internet\Proyecto titulacion\SUV 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3399" y="-2"/>
            <a:ext cx="511376" cy="604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03356983"/>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500"/>
                                        <p:tgtEl>
                                          <p:spTgt spid="102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30"/>
                                        </p:tgtEl>
                                        <p:attrNameLst>
                                          <p:attrName>style.visibility</p:attrName>
                                        </p:attrNameLst>
                                      </p:cBhvr>
                                      <p:to>
                                        <p:strVal val="visible"/>
                                      </p:to>
                                    </p:set>
                                    <p:animEffect transition="in" filter="fade">
                                      <p:cBhvr>
                                        <p:cTn id="12" dur="500"/>
                                        <p:tgtEl>
                                          <p:spTgt spid="103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28"/>
                                        </p:tgtEl>
                                        <p:attrNameLst>
                                          <p:attrName>style.visibility</p:attrName>
                                        </p:attrNameLst>
                                      </p:cBhvr>
                                      <p:to>
                                        <p:strVal val="visible"/>
                                      </p:to>
                                    </p:set>
                                    <p:animEffect transition="in" filter="fade">
                                      <p:cBhvr>
                                        <p:cTn id="17" dur="500"/>
                                        <p:tgtEl>
                                          <p:spTgt spid="10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Sebastián Cornejo\Pictures\Imagenes de Internet\Proyecto titulacion\SUV 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3399" y="-2"/>
            <a:ext cx="511376" cy="604800"/>
          </a:xfrm>
          <a:prstGeom prst="rect">
            <a:avLst/>
          </a:prstGeom>
          <a:noFill/>
          <a:extLst>
            <a:ext uri="{909E8E84-426E-40DD-AFC4-6F175D3DCCD1}">
              <a14:hiddenFill xmlns:a14="http://schemas.microsoft.com/office/drawing/2010/main">
                <a:solidFill>
                  <a:srgbClr val="FFFFFF"/>
                </a:solidFill>
              </a14:hiddenFill>
            </a:ext>
          </a:extLst>
        </p:spPr>
      </p:pic>
      <p:sp>
        <p:nvSpPr>
          <p:cNvPr id="3" name="2 CuadroTexto"/>
          <p:cNvSpPr txBox="1"/>
          <p:nvPr/>
        </p:nvSpPr>
        <p:spPr>
          <a:xfrm>
            <a:off x="539552" y="764704"/>
            <a:ext cx="8064896" cy="5632311"/>
          </a:xfrm>
          <a:prstGeom prst="rect">
            <a:avLst/>
          </a:prstGeom>
          <a:noFill/>
        </p:spPr>
        <p:txBody>
          <a:bodyPr wrap="square" rtlCol="0">
            <a:spAutoFit/>
          </a:bodyPr>
          <a:lstStyle/>
          <a:p>
            <a:pPr algn="ctr"/>
            <a:r>
              <a:rPr lang="es-MX" b="1" dirty="0" smtClean="0">
                <a:latin typeface="Calibri" pitchFamily="34" charset="0"/>
                <a:cs typeface="Calibri" pitchFamily="34" charset="0"/>
              </a:rPr>
              <a:t>BIBLIOGRAFIA</a:t>
            </a:r>
          </a:p>
          <a:p>
            <a:pPr algn="ctr"/>
            <a:endParaRPr lang="es-MX" b="1" dirty="0" smtClean="0">
              <a:latin typeface="Calibri" pitchFamily="34" charset="0"/>
              <a:cs typeface="Calibri" pitchFamily="34" charset="0"/>
            </a:endParaRPr>
          </a:p>
          <a:p>
            <a:pPr marL="342900" indent="-342900">
              <a:buAutoNum type="arabicPeriod"/>
            </a:pPr>
            <a:r>
              <a:rPr lang="es-MX" dirty="0" smtClean="0">
                <a:latin typeface="Calibri" pitchFamily="34" charset="0"/>
                <a:cs typeface="Calibri" pitchFamily="34" charset="0"/>
              </a:rPr>
              <a:t>Desarrollo </a:t>
            </a:r>
            <a:r>
              <a:rPr lang="es-MX" dirty="0">
                <a:latin typeface="Calibri" pitchFamily="34" charset="0"/>
                <a:cs typeface="Calibri" pitchFamily="34" charset="0"/>
              </a:rPr>
              <a:t>tecnológico en la Sociedad. [En línea].  Recuperado el 28 de Abril del 2012 de la página: </a:t>
            </a:r>
            <a:r>
              <a:rPr lang="es-MX" dirty="0">
                <a:latin typeface="Calibri" pitchFamily="34" charset="0"/>
                <a:cs typeface="Calibri" pitchFamily="34" charset="0"/>
                <a:hlinkClick r:id="rId3"/>
              </a:rPr>
              <a:t>http://</a:t>
            </a:r>
            <a:r>
              <a:rPr lang="es-MX" dirty="0" smtClean="0">
                <a:latin typeface="Calibri" pitchFamily="34" charset="0"/>
                <a:cs typeface="Calibri" pitchFamily="34" charset="0"/>
                <a:hlinkClick r:id="rId3"/>
              </a:rPr>
              <a:t>www.sappiens.com/castellano/articulos.nsf/Inform%C3%A1tica/Desarrollo_tecnol%C3%B3gico_en_la_Sociedad/E01CB3D207D06C11C12571FF0009204A!opendocument</a:t>
            </a:r>
            <a:endParaRPr lang="es-MX" dirty="0" smtClean="0">
              <a:latin typeface="Calibri" pitchFamily="34" charset="0"/>
              <a:cs typeface="Calibri" pitchFamily="34" charset="0"/>
            </a:endParaRPr>
          </a:p>
          <a:p>
            <a:pPr marL="342900" indent="-342900">
              <a:buAutoNum type="arabicPeriod"/>
            </a:pPr>
            <a:r>
              <a:rPr lang="es-MX" dirty="0" smtClean="0">
                <a:latin typeface="Calibri" pitchFamily="34" charset="0"/>
                <a:cs typeface="Calibri" pitchFamily="34" charset="0"/>
              </a:rPr>
              <a:t>El </a:t>
            </a:r>
            <a:r>
              <a:rPr lang="es-MX" dirty="0">
                <a:latin typeface="Calibri" pitchFamily="34" charset="0"/>
                <a:cs typeface="Calibri" pitchFamily="34" charset="0"/>
              </a:rPr>
              <a:t>desarrollo tecnológico en el contexto de la modernidad. [En línea].  Recuperado el 30 de Abril del 2012 de la página: </a:t>
            </a:r>
            <a:r>
              <a:rPr lang="es-MX" dirty="0">
                <a:latin typeface="Calibri" pitchFamily="34" charset="0"/>
                <a:cs typeface="Calibri" pitchFamily="34" charset="0"/>
                <a:hlinkClick r:id="rId4"/>
              </a:rPr>
              <a:t>http://</a:t>
            </a:r>
            <a:r>
              <a:rPr lang="es-MX" dirty="0" smtClean="0">
                <a:latin typeface="Calibri" pitchFamily="34" charset="0"/>
                <a:cs typeface="Calibri" pitchFamily="34" charset="0"/>
                <a:hlinkClick r:id="rId4"/>
              </a:rPr>
              <a:t>www.ub.edu/geocrit/sn/sn-170-26.htM</a:t>
            </a:r>
            <a:endParaRPr lang="es-MX" dirty="0" smtClean="0">
              <a:latin typeface="Calibri" pitchFamily="34" charset="0"/>
              <a:cs typeface="Calibri" pitchFamily="34" charset="0"/>
            </a:endParaRPr>
          </a:p>
          <a:p>
            <a:pPr marL="342900" indent="-342900">
              <a:buAutoNum type="arabicPeriod"/>
            </a:pPr>
            <a:r>
              <a:rPr lang="es-MX" dirty="0" smtClean="0">
                <a:latin typeface="Calibri" pitchFamily="34" charset="0"/>
                <a:cs typeface="Calibri" pitchFamily="34" charset="0"/>
              </a:rPr>
              <a:t>Investigación </a:t>
            </a:r>
            <a:r>
              <a:rPr lang="es-MX" dirty="0">
                <a:latin typeface="Calibri" pitchFamily="34" charset="0"/>
                <a:cs typeface="Calibri" pitchFamily="34" charset="0"/>
              </a:rPr>
              <a:t>y desarrollo tecnológico.  [En línea].  Recuperado el 01 de Mayo del 2012 de la página:  </a:t>
            </a:r>
            <a:r>
              <a:rPr lang="es-MX" dirty="0">
                <a:latin typeface="Calibri" pitchFamily="34" charset="0"/>
                <a:cs typeface="Calibri" pitchFamily="34" charset="0"/>
                <a:hlinkClick r:id="rId5"/>
              </a:rPr>
              <a:t>http://</a:t>
            </a:r>
            <a:r>
              <a:rPr lang="es-MX" dirty="0" smtClean="0">
                <a:latin typeface="Calibri" pitchFamily="34" charset="0"/>
                <a:cs typeface="Calibri" pitchFamily="34" charset="0"/>
                <a:hlinkClick r:id="rId5"/>
              </a:rPr>
              <a:t>www.ucol.mx/acerca/coordinaciones/cgic/cgic/Ejeinvestigacion/Bibliografia/Definiciones%20de%20ciencia.pdf</a:t>
            </a:r>
            <a:r>
              <a:rPr lang="es-MX" dirty="0" smtClean="0">
                <a:latin typeface="Calibri" pitchFamily="34" charset="0"/>
                <a:cs typeface="Calibri" pitchFamily="34" charset="0"/>
              </a:rPr>
              <a:t>  </a:t>
            </a:r>
          </a:p>
          <a:p>
            <a:pPr marL="342900" indent="-342900">
              <a:buAutoNum type="arabicPeriod"/>
            </a:pPr>
            <a:r>
              <a:rPr lang="es-MX" dirty="0" smtClean="0">
                <a:latin typeface="Calibri" pitchFamily="34" charset="0"/>
                <a:cs typeface="Calibri" pitchFamily="34" charset="0"/>
              </a:rPr>
              <a:t>Análisis </a:t>
            </a:r>
            <a:r>
              <a:rPr lang="es-MX" dirty="0">
                <a:latin typeface="Calibri" pitchFamily="34" charset="0"/>
                <a:cs typeface="Calibri" pitchFamily="34" charset="0"/>
              </a:rPr>
              <a:t>de los elementos de un proyecto. [En línea].  Recuperado el 02 de Mayo del 2012 de la página:  </a:t>
            </a:r>
            <a:r>
              <a:rPr lang="es-MX" dirty="0">
                <a:latin typeface="Calibri" pitchFamily="34" charset="0"/>
                <a:cs typeface="Calibri" pitchFamily="34" charset="0"/>
                <a:hlinkClick r:id="rId6"/>
              </a:rPr>
              <a:t>http://</a:t>
            </a:r>
            <a:r>
              <a:rPr lang="es-MX" dirty="0" smtClean="0">
                <a:latin typeface="Calibri" pitchFamily="34" charset="0"/>
                <a:cs typeface="Calibri" pitchFamily="34" charset="0"/>
                <a:hlinkClick r:id="rId6"/>
              </a:rPr>
              <a:t>metacampus.udgvirtual.udg.mx/metacampus-liferay-portlet/viewFile?id=545&amp;persistence=AVACursosPersistenceF0079</a:t>
            </a:r>
            <a:endParaRPr lang="es-MX" dirty="0" smtClean="0">
              <a:latin typeface="Calibri" pitchFamily="34" charset="0"/>
              <a:cs typeface="Calibri" pitchFamily="34" charset="0"/>
            </a:endParaRPr>
          </a:p>
          <a:p>
            <a:pPr marL="342900" indent="-342900">
              <a:buAutoNum type="arabicPeriod"/>
            </a:pPr>
            <a:r>
              <a:rPr lang="es-MX" dirty="0" smtClean="0">
                <a:latin typeface="Calibri" pitchFamily="34" charset="0"/>
                <a:cs typeface="Calibri" pitchFamily="34" charset="0"/>
              </a:rPr>
              <a:t>Tipos </a:t>
            </a:r>
            <a:r>
              <a:rPr lang="es-MX" dirty="0">
                <a:latin typeface="Calibri" pitchFamily="34" charset="0"/>
                <a:cs typeface="Calibri" pitchFamily="34" charset="0"/>
              </a:rPr>
              <a:t>de proyecto. [En línea].  Recuperado el 03 de Mayo del 2012 de la página: </a:t>
            </a:r>
            <a:r>
              <a:rPr lang="es-MX" dirty="0">
                <a:latin typeface="Calibri" pitchFamily="34" charset="0"/>
                <a:cs typeface="Calibri" pitchFamily="34" charset="0"/>
                <a:hlinkClick r:id="rId7"/>
              </a:rPr>
              <a:t>http://</a:t>
            </a:r>
            <a:r>
              <a:rPr lang="es-MX" dirty="0" smtClean="0">
                <a:latin typeface="Calibri" pitchFamily="34" charset="0"/>
                <a:cs typeface="Calibri" pitchFamily="34" charset="0"/>
                <a:hlinkClick r:id="rId7"/>
              </a:rPr>
              <a:t>metacampus.udgvirtual.udg.mx/metacampus-liferay-portlet/viewFile?id=539&amp;persistence=AVACursosPersistenceF0079</a:t>
            </a:r>
            <a:endParaRPr lang="es-MX" b="1" dirty="0" smtClean="0">
              <a:latin typeface="Calibri" pitchFamily="34" charset="0"/>
              <a:cs typeface="Calibri" pitchFamily="34" charset="0"/>
            </a:endParaRPr>
          </a:p>
        </p:txBody>
      </p:sp>
    </p:spTree>
    <p:extLst>
      <p:ext uri="{BB962C8B-B14F-4D97-AF65-F5344CB8AC3E}">
        <p14:creationId xmlns:p14="http://schemas.microsoft.com/office/powerpoint/2010/main" val="2019491328"/>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Sebastián Cornejo\Pictures\Imagenes de Internet\Proyecto titulacion\SUV 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3399" y="-2"/>
            <a:ext cx="511376" cy="604800"/>
          </a:xfrm>
          <a:prstGeom prst="rect">
            <a:avLst/>
          </a:prstGeom>
          <a:noFill/>
          <a:extLst>
            <a:ext uri="{909E8E84-426E-40DD-AFC4-6F175D3DCCD1}">
              <a14:hiddenFill xmlns:a14="http://schemas.microsoft.com/office/drawing/2010/main">
                <a:solidFill>
                  <a:srgbClr val="FFFFFF"/>
                </a:solidFill>
              </a14:hiddenFill>
            </a:ext>
          </a:extLst>
        </p:spPr>
      </p:pic>
      <p:sp>
        <p:nvSpPr>
          <p:cNvPr id="3" name="2 CuadroTexto"/>
          <p:cNvSpPr txBox="1"/>
          <p:nvPr/>
        </p:nvSpPr>
        <p:spPr>
          <a:xfrm>
            <a:off x="539552" y="764704"/>
            <a:ext cx="8064896" cy="3416320"/>
          </a:xfrm>
          <a:prstGeom prst="rect">
            <a:avLst/>
          </a:prstGeom>
          <a:noFill/>
        </p:spPr>
        <p:txBody>
          <a:bodyPr wrap="square" rtlCol="0">
            <a:spAutoFit/>
          </a:bodyPr>
          <a:lstStyle/>
          <a:p>
            <a:pPr algn="ctr"/>
            <a:r>
              <a:rPr lang="es-MX" b="1" dirty="0" smtClean="0">
                <a:latin typeface="Calibri" pitchFamily="34" charset="0"/>
                <a:cs typeface="Calibri" pitchFamily="34" charset="0"/>
              </a:rPr>
              <a:t>INTRODUCCIÓN</a:t>
            </a:r>
          </a:p>
          <a:p>
            <a:endParaRPr lang="es-MX" b="1" dirty="0" smtClean="0">
              <a:latin typeface="Calibri" pitchFamily="34" charset="0"/>
              <a:cs typeface="Calibri" pitchFamily="34" charset="0"/>
            </a:endParaRPr>
          </a:p>
          <a:p>
            <a:pPr algn="just"/>
            <a:r>
              <a:rPr lang="es-MX" dirty="0">
                <a:latin typeface="Calibri" pitchFamily="34" charset="0"/>
                <a:cs typeface="Calibri" pitchFamily="34" charset="0"/>
              </a:rPr>
              <a:t>Con el gran </a:t>
            </a:r>
            <a:r>
              <a:rPr lang="es-MX" dirty="0" smtClean="0">
                <a:latin typeface="Calibri" pitchFamily="34" charset="0"/>
                <a:cs typeface="Calibri" pitchFamily="34" charset="0"/>
              </a:rPr>
              <a:t>proliferación, desarrollo, evolución y el constante uso </a:t>
            </a:r>
            <a:r>
              <a:rPr lang="es-MX" dirty="0">
                <a:latin typeface="Calibri" pitchFamily="34" charset="0"/>
                <a:cs typeface="Calibri" pitchFamily="34" charset="0"/>
              </a:rPr>
              <a:t>de los dispositivos móviles en la </a:t>
            </a:r>
            <a:r>
              <a:rPr lang="es-MX" dirty="0" smtClean="0">
                <a:latin typeface="Calibri" pitchFamily="34" charset="0"/>
                <a:cs typeface="Calibri" pitchFamily="34" charset="0"/>
              </a:rPr>
              <a:t>actualidad, </a:t>
            </a:r>
            <a:r>
              <a:rPr lang="es-MX" dirty="0">
                <a:latin typeface="Calibri" pitchFamily="34" charset="0"/>
                <a:cs typeface="Calibri" pitchFamily="34" charset="0"/>
              </a:rPr>
              <a:t>así como el </a:t>
            </a:r>
            <a:r>
              <a:rPr lang="es-MX" dirty="0" smtClean="0">
                <a:latin typeface="Calibri" pitchFamily="34" charset="0"/>
                <a:cs typeface="Calibri" pitchFamily="34" charset="0"/>
              </a:rPr>
              <a:t>crecimiento </a:t>
            </a:r>
            <a:r>
              <a:rPr lang="es-MX" dirty="0">
                <a:latin typeface="Calibri" pitchFamily="34" charset="0"/>
                <a:cs typeface="Calibri" pitchFamily="34" charset="0"/>
              </a:rPr>
              <a:t>de estudiantes en la plataforma del sistema de universidad </a:t>
            </a:r>
            <a:r>
              <a:rPr lang="es-MX" dirty="0" smtClean="0">
                <a:latin typeface="Calibri" pitchFamily="34" charset="0"/>
                <a:cs typeface="Calibri" pitchFamily="34" charset="0"/>
              </a:rPr>
              <a:t>virtual, el proyecto </a:t>
            </a:r>
            <a:r>
              <a:rPr lang="es-MX" dirty="0">
                <a:latin typeface="Calibri" pitchFamily="34" charset="0"/>
                <a:cs typeface="Calibri" pitchFamily="34" charset="0"/>
              </a:rPr>
              <a:t>de  </a:t>
            </a:r>
            <a:r>
              <a:rPr lang="es-MX" dirty="0" smtClean="0">
                <a:latin typeface="Calibri" pitchFamily="34" charset="0"/>
                <a:cs typeface="Calibri" pitchFamily="34" charset="0"/>
              </a:rPr>
              <a:t>Diseño </a:t>
            </a:r>
            <a:r>
              <a:rPr lang="es-MX" dirty="0">
                <a:latin typeface="Calibri" pitchFamily="34" charset="0"/>
                <a:cs typeface="Calibri" pitchFamily="34" charset="0"/>
              </a:rPr>
              <a:t>de interfaz de navegación para dispositivos móviles  (Metacampus Móvil)” pretende dar soporte de conectividad a todos aquellos dispositivos que cuenten con sistema operativo </a:t>
            </a:r>
            <a:r>
              <a:rPr lang="es-MX" dirty="0" err="1">
                <a:latin typeface="Calibri" pitchFamily="34" charset="0"/>
                <a:cs typeface="Calibri" pitchFamily="34" charset="0"/>
              </a:rPr>
              <a:t>Android</a:t>
            </a:r>
            <a:r>
              <a:rPr lang="es-MX" dirty="0">
                <a:latin typeface="Calibri" pitchFamily="34" charset="0"/>
                <a:cs typeface="Calibri" pitchFamily="34" charset="0"/>
              </a:rPr>
              <a:t>, con la finalidad de que los participantes (alumnos/asesores) del Sistema de Universidad Virtual de la Universidad de Guadalajara cuenten con una alternativa más para acceder servicios que se proporcionan, de esta manera podrán hacer la consulta de las actividades, retroalimentaciones recibirás y realizar la participación en foros cuando hubo sean requeridos.</a:t>
            </a:r>
          </a:p>
        </p:txBody>
      </p:sp>
      <p:sp>
        <p:nvSpPr>
          <p:cNvPr id="4" name="AutoShape 2" descr="data:image/jpeg;base64,/9j/4AAQSkZJRgABAQAAAQABAAD/2wCEAAkGBhISEBUQEBIVEBUUEBAQDxAQEA8PDhQPFBAVFBQQFBQXHCYeFxkjGRQUHy8gIycpLCwsFR4xNTAqNSYrLCkBCQoKDgwOGg8PGiwcHBwpKSkpLCksKSkpKSkpKSkpKSwpKSkpKSkpKSwpKSkpKSkpLCkpKSwsKSwpKSkpKSkpKf/AABEIALEBHQMBIgACEQEDEQH/xAAcAAABBQEBAQAAAAAAAAAAAAADAQIEBQYABwj/xAA+EAABAwIDBQQHBgUEAwAAAAABAAIDBBEFEiEGMUFRYSJxgZEHEzJSobHBFBUjQnLRFjNikuEXU9LwNESi/8QAGQEAAwEBAQAAAAAAAAAAAAAAAQIDAAQF/8QAIhEAAgIDAQADAQEBAQAAAAAAAAECEQMhMRIiQVETBHFS/9oADAMBAAIRAxEAPwDxxrVIamhiIAuhIRsY4obkYtQ3NRABKY5FcEMhKwgyhlEIQ3KbGECI0oQT2lKgjyU0pyaUzANUiAoCLTlaPTMlBqQsShPCsKALFb4LFclV+VXmykOaUt6KuFfNEsz+DJjmWRsHZ+OFNxGhsLoWEs/FaV3eakjiUriac7lSVzyMw6K7yKjxhpF+5Wb0SRh61+p8UCmOidVHf4qPDNYLyJv5HqQXxDyuQCufKhl6m2OFYuumsOi4lFGGvco7ijPQXJJDIVimNOngokakuPZTRAyA46rlxXXURgjSpDJVFBShydOgUTPXJ7ZEz1CQwFU2IEeOSEXkb0RrSueLomGJjguLbJrpEAjHhBKK5yGVKQyG2TguISBIgj0hXBcUxhE+A6oacw6oLpiclBXNSWVxB11odjJAKkdRZZ1WeA1GSZrlXE6miWVXBnpuJ0YLfBZzDm5ZgOq0tFiLJY7XF7KpqYQ2QO6r0mecnWi0c9UeMO0PcVYSTqpxOW48E0uGj0w1Tud3lQArCsFs3iq8Lxp9PVhwUlJdIUiSxwwdouumX0SgJgHOQinlNSsKHRojzpZDCc4orgALGapr22Kkws0uhVA1UmPWgaUJoKXMsAsjVBMNUE40Y5pppl0bJ6GmoTDKiepCa5qGzAy5NLkrihOKVsY5yYlSKTYw7gmp43JiVBY4JCuCVMKNXBKkQCT49ycUyDcnkLoQgieyTLqmJso0RQHsu6XE3N3GynQ4o9z23N7kLMwylTqKq7bb8wuqGRnNPGbqSYKsr5QUlZLbXoFXSVN115JUqOaEbKavbv8AFVjAriqI18VUxLyp9PRhwaWpiO5qE4KbKI4p7EJ65r1rAEeExdnXArBHBI5cFxCIA8TbMQ3sujnRiDdRl0rHhFc2yQI06CsK1TLuwKQtSB4Sl67CAJ6A9nJSHOCjSPSMZAHlDKI56GSoyHQ1cuK5IEe1NcntTX70EM+DQlSJURRFy5csYm0p0RSo9I5SCrx4IxqeG3TEeJuieKsWTpHMhRYorEHqE6NqVzrKlUTuyyxTNlBBuNFWsaTclTHVt2gHkoEsyrlpv1ZPHdeQL+N1Ci3p00p1Q4jquOT2dSQchDIR7JhYswkZ+9MTnb0llMY4JyQJVkAcE5oSBEYExg8w7IUcKZUN7AUIBTn0pDg2VuijqawIUtMb6JUaSLiWlvuVfVQvHA+CuU7LddzjZyKVGaMhTDJdX1RhIeLtGvMAkKoqKF7DYjxUJwlErGSZHSJSEiiOIuSpFjBGBMeisToKKSR2WNjpDyYxzz8Agh3wjpVpKH0d18uvqHRjTWW0Ytz11Wjwj0XRgg1c403siO/pmWsCi2ecWXL3aHZDDHt9U2kadPaBcJe/Ne6pqr0FB9zBVZSblkcsdx0aXtN/Gy1mcWeUUp1UshExbAZqOoNPUMyPbrza5p3PaeIKaQrQ4TYwKXCNFFARM5V8bpkpq0S8wAUWeZIXFDMZPBPJ2JGNBPW6IT3p3qzyPkmuiPLXlx8kjZRIiO3pWDVevbCejOMRiasgMrndoMeD6tg4DLxPetsNjcPPtUUI4XETR8lyuaOjwz53ASEFfRo2Gw8iwoo7foHwN7qjxD0QUMhOR0tPfgCHsHnf5pvaF8s8Ce3VIvX6n0HRk2jq3X45oQR8HKsxX0G1LGl1PNHPYXyOBhee69wfgltBo8zslAUiuw6SGQxTMdG9ps5rxYhBATIArQjRDVEosNllNoo3P/SCR4ngtFQ7A1TrEhkf65Gg/BPGEpcQkpJdZTSDsKAFv/8ATWpI7L4XdBIf2UN/o3rWH/xTJ1Y9rvnZNPBJsEc8UY9jb7lKbAbbvgtFNg74SGzQvgJ9kSNy3tvsdxSepCK/z/orz3wrsNhkqHhkLePtHcOq9J2e2KpowHT/AI7+Ob2AejVHwiiZE0BoA5q6im5L0FjUf+nDLI5GjpYYgLNjY0cg0BLU4ZTPH4sUbhxzNaqf7zYyNz5D6trRcuPyCxldtPJWPygmOBp0aDZz+rjy6KWSSgtj4oSyOkX2JbE4ROSGRlrtbugJAB+Sx2M+iKwzUs+f+iUAG36h+y0tNiTWgBugHLRTG4nfivNnmUvo9OH+fz9s81/0srLGxjJHDP8ADco7/RniI3QZv0vYfqvU4sTYHWJUqt2sZE3s6m2gUbKOH4eWYLsFKZhHVNMIFiW3GcjpbcvZ8Aw2KnYGRMEbQNzQB5niVgqTEXnPUPN3OcTc8BwA6K8w3abi86oWN4NpX0YkjOU5XAGzhr4EcQvKqyocHuY42c1xa4dea38W0LCLbyeA3rM45skamX10UwjJFi1zSQeXaB+iWavhXFro3ZerLZLkr0GkqA6y8xGGVNM4GRhc334+23x4jxC02EYqSBrpca33LY5D5cd7Q/a7ZqnxGpYyYljacEF8Y/Ge5wBLLnQMHcSSTuA1j1vo4w+JrPU0ktWTcOvVGPKABqbWvf6K+o5Guc46E53XPE6oMu1lLHVNonyZZnZcrS12Ul3sjNa2q6VVHmycrKeh2GpjI0PwoMYXAPea6QlreLrB2vctEz0fYUP/AFG+Mkx+b1aAJ2VHQlyK5uxGFjdRx+cn/JFOyuHi2Wjh3i+YOPZvrx32U3KlyraNb/Sgfgkba5nq6SL7Pl7R9XFlvY3uT2s17Wtp8UDbOgomMY5lJG2RsjC2RrA0tsb303+K1AYouIYW2aN0b9LjQ8QRqD5pZbWh8bqScuESixFjoWkDXKLnjfij/agQFlwfUXa9waGktOotp8ePxQRtRTh2UzsLrE5Q4F1u4KPvVHe4Lq4baKaye6YW1WUg2kicbCVhPAZgHeRU77ffit7JuGy3jsdDuvopDY9FT09apzK0JkxWtlLtjsRBXx9sBsrR+HKB2h/SeY6LC4V6GAHXnnBtuYGEDxJOq9Zhdc3T3RApotiSijB1Xo1JZkiq3RC3sxxsa34LCbRejmrgu/1rpW77hzs1udl7zEwbkGvpmuaQRwT+5P7EUYr6PmImoj1bK8ciHusvbPRVtPJUUhEzsz43ZS47y22ih4bsqySPEIJmgQhgfE8WD2ThxIc08N4vzVV6HxllqIgQ72T4ai66sL9dObOqNP6R6I1FE73mESMPEEcvBeQUmJAiz9CNCvf8Rpw6JzTxBC+fNo8JMVQ9ttLkjuV5qlaOfG1dM3jJDuCsaJh3k2A1ceQ5qFCe0qnbTG/VsFLHo94DpiDqG8G+K6JyUVbIwi5OkQNqtpTVSerYfwWGzbaZiPzFCojYWVNRt1VxDuXjZZOTtns4oqKpEr1xRaavIOqjXQnaFcrOpMnz1nauDxUKpqiSeOn1QnvUfMdStZmi0ha7LYHSya5rmoEVcWhKNoAPbjLh/SRdKNdkzDa5zX3JPLwv/hXlNjbmnf1VHRTQyn8MkH3XNLXfsfNWn3ZyRToMqaLSXaY23qprsacQcpynfcfNAqKIjqo76Y8NVrGgg+H4/UxOLg8PubuDxxta+nctns/jwqCC+Noe32XWDiBxyuIuFkI4bEaaEBXuD9l4I07Q+FvobJ02ic8cZJutm+jkRQVDbUNHFONUOavZ51EwOTgoTajqjNmWNRJCR50QhKklnABN+CJjwXbvG5ft1RGHWaJnAW32sFmIapzHiQHUG+vHmCtdtDslVTVc8rY9HzyPaSQOyXGx8lUzbF1W6ze7Nc/BZOCKfN9JPqWvaJmG4cNNb5XcW9CFo8F2glADHHPwBd7Q058VSbO7EVrHXzMa0+2w5nh3W2lj1W6w7YcXu8n9I0C5nDejrjPXyOhxYk2HaPJuqv8AD2yutdth1U7D8EjjADWgdwAVpGQNFSMKJSnfDqWEhuqSQ2RmTtG8oU0rbp7SEpnMcumGijtm1Sy1OllgGTirjHU1Ed9DlcW8CxzdQR4LO7CMbHXva3TM14uOOV2nwVlishZiIFv5sOW/Vpv8iqvDIDDicY94Fze4gj6Lp/zvZz51o9MlNwvMdr8JDpr24H6L0Z8vPRZnGYg59+9ejBHmyZn8Ls57XA3G/Tfe25ee4hUOkqJHvvmMjr33ixsB5K4wzGywgtPhwKsMQoIKwesjIimtqPyPPXkeq55/NUdUGoO2Z+lKtYraKnngkhdlkaWn4HuPFWNHOCFw5I0d2OVk1Ccj20QzqbWXIzrQMW3FJDTgnoDqiuYlojrruKUI+pofdUF+HlaFlP4/JENIDwW6O0kZyBhjNx8FpMO2lLBZwv3gFR5MNugnDSOCxvVotp9qA7Qsb/aFAnxQflaO7UhV/wBl11Ro6QlAakkSYsSdyA7ifqjzVkpbZpyf1Ntm8DwQoqM8lL+ym27gmoX0V/rp/wDfk8x+yO11Ra4nk810cRva3/bqXDCbi6KYXCNcI8NdUNP82R3fYhXMe1sjLBzC640IIt8VFhpCHHv07ktfT6Dne/z/AMI20L/OMvosRtbO7RkQHVzv2UqklnkN5XgD3Wiw8yqmjarWJ5smTsi4JcC1Vibb+9BhpwT0SyLoR8/qg2kPGNlnTgBTWSKvYQBc6C286BQ6jainj09Znd7sYMh8xp8U3om470aL7WQo9RUu5rNjadz/AOXE7vcRfyCmQTSu3i3Ra7BVExtS4nerWBtxcqFQUFyLq3qIg1q0Y1sMp3oiSSXNh3Bc1mXU700Osbpk0oRJ0ZLbiXIWTtHajdm8OI8k2arie+idHqZJZHMP5mMEd3MPMXIUnaxrTA8uNuyVitkXE1kDO0WxskJeSSzO4XsOCrgv2iedLwenSylVFc/tKxqZbBYPabaoxShkYDiAS/oTuC9VzUds8lQcnSPK46hzdxU+nxmRpuB5LQDZq25nwSnAHcG/BeWnJHqOKZHh2oD25J48zeov4hBdE0fiU7iW8WHeFIk2ef7p8kEYPKw3AITf0b1LYqgluJPgxMWAOhUuJxO4E9wKo3UzrgngtNglfksCoyhF8Z0RySQ37O/3Hf2lBdA5huWkDqCF6JhWLsIG5WmI00VTA6JwAJHZdYXa8bip/wA0P/R/h5lHVEaIoxAhEhhyPdDKLPaSP+9Ec07eSmWW0VkuKS8L/RJFikw9oh3RzR8wrH7K1MNEEBlQFmKXOsY8D9CpIxOMDVrz0AH7oYpNUk1MeAQG0xx2kaNGwuPe5o+hS/xC46CEeLifogRUp49O9S2UiyszSRFOLOvcRN83FTIMbuLPbkPRpc1GhoOl+4XQp8Ps7tAi+64t5XWaoKdhPvZm7OfBjv2S/eMN/ac47rZHH5hDZTNGuiM2Jm8D4IjWPOORsF8j3XI91v16KS3aBtr5PAu/woclLnsbWA3Dqitw/RZE5JCSbTvvZsTT3lyZ95VL9wZF1aMx83fsjMpbFHipuJ+Oi32FJUV5wl0hvM90n6nEt8twVpQYNG38oThVRN9qRgt/UCfIJn39C3dnf+lht5usmTQjLuKBjdw8kYSgblm/4ld+WneerntHyupVPi0jtPVZe91/on9E/BoqSqN1Mqp81viqygp3HV2ncp1SbDlp4d6yEkVuJ4qyFpdI7KOA4k9AsnWbcPcbU8DncM0pEbO/ms9tpUyVNSXMuGMGSOxO7i7xKzr8LlPF3mVSKT6ScmuGurMQY/t19Qw21FPEfwwevFyfgm1tPJVRwxANGobYWbu5rD/cDj+VTKHY+VzgWAtIIIIuCDzXRGbjxHPOHrrPTtpsSETC4uAAG8leL19dnkL9+Ykklbmt2JqZ7GaZ77bg7UBVU3oznv2SCOt02TK5aSFxwUd2ex/w+zkmuwVg4K+c1Bexc5Qz02FN4BVVZg45LXSxqDUQoMZGArsFHJVL6XKVuq6mWaxCBTZaLIVPWuarij2mLd6z7gm3U/TK0maLF52VIDwcsjRofeHulVcVQ7duUFspBVpRdvlm67j3oXYyXkQyO5oDmuvr81oGYDUP9iNp7ntHzUin2GqnnthkY5l+b4BbyxvUV9meFSQLBdG+Rxs25J3NbcnyC39D6PoG2Mr3SHkOw391oKOghhFoo2s6taL+J3p1AR5orh59QbGVkliR6kc5DY255d62OEbIwwgF5M7/AHn+wD0b+6tXVIQn1gTKKRCWWUiULDcAO4AfJAq4Y5BaRjXjgHAO8uSjmrTHVCYlsAcApf8AZb5u/dR6jAKctcGsDCQQHAuJaeBAJUh9So0lUtSG9S/TD4nhNTC43e5zfyvZfL423KD9ol4SO/uK3U9cqCvERN8oB5t0UpY/w6oZ/wD0isYZSP5j/wC5NZQFzu0S+/vEu+adJXhu7XvQRjZB9geZSuLKrJEtocNYNA34KbFTtHBZ/wDid43Mb4lyQbVye4z/AOv3RsDaZrGRAcE8sO8DyWXi2tm4xsP9wVrR43PJoGMb4Od81tsW0jTUk+UXd5cSeiZUQvn09lp323kcl2G0LnG79T1WnpaOw3KsY/pzznb0ZWLZBnuo42Pj90LXCFKGJ0RbMozY+P3R5KdBs+xu5oHgr7IkyJrAVYwpvJd92N5K1ypLIAorCEJ7UchCcFjEWQKHM1T5AokrVglNWRqgr6a61U8SrKqlukaHTMdPSdFFdSlamWhUWShSuJVSM46nKsML7JUx1CmijKXyN6Nng1eABqrr7ybzXn1O143KQXSninJtWbOTGWjioU+0DRxWRkjk4uKAaZx3krA8o0s20o4FCbjZcVRx0ilxtI3BYNIvIa0lGNaqMOcnereUQUWMtcoM1d1TRRuKX7rJWBRBnqiVXT5itCMFKI3AUaDZjZICo5pyt6NnAUVmyzeSXyN7o8+FGVIgwtx4L0GPZdvJTYNnmjgt5N/Qx2HYDzC1mGYOBbRW0GFAcFZU9KAjQjlY2kowAp7WpGNT0RGJZdZKkKKAIuXFcEQHFNTimlExXIbly5AwB6jSLlywSJKocy5cgFEKRRXrlyUdAnJAuXLBDRKS3cuXLGI8qCEq5Yw9qKxcuWMGYjsXLljIOxFauXIgJDEZi5ciKGajMXLkAB2orUq5EwZikMXLkDBAuXLlgChIVy5FGEK5IuRAckXLkTH/2Q=="/>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5" name="AutoShape 4" descr="data:image/jpeg;base64,/9j/4AAQSkZJRgABAQAAAQABAAD/2wCEAAkGBhISEBUQEBIVEBUUEBAQDxAQEA8PDhQPFBAVFBQQFBQXHCYeFxkjGRQUHy8gIycpLCwsFR4xNTAqNSYrLCkBCQoKDgwOGg8PGiwcHBwpKSkpLCksKSkpKSkpKSkpKSwpKSkpKSkpKSwpKSkpKSkpLCkpKSwsKSwpKSkpKSkpKf/AABEIALEBHQMBIgACEQEDEQH/xAAcAAABBQEBAQAAAAAAAAAAAAADAQIEBQYABwj/xAA+EAABAwIDBQQHBgUEAwAAAAABAAIDBBEFEiEGMUFRYSJxgZEHEzJSobHBFBUjQnLRFjNikuEXU9LwNESi/8QAGQEAAwEBAQAAAAAAAAAAAAAAAQIDAAQF/8QAIhEAAgIDAQADAQEBAQAAAAAAAAECEQMhMRIiQVETBHFS/9oADAMBAAIRAxEAPwDxxrVIamhiIAuhIRsY4obkYtQ3NRABKY5FcEMhKwgyhlEIQ3KbGECI0oQT2lKgjyU0pyaUzANUiAoCLTlaPTMlBqQsShPCsKALFb4LFclV+VXmykOaUt6KuFfNEsz+DJjmWRsHZ+OFNxGhsLoWEs/FaV3eakjiUriac7lSVzyMw6K7yKjxhpF+5Wb0SRh61+p8UCmOidVHf4qPDNYLyJv5HqQXxDyuQCufKhl6m2OFYuumsOi4lFGGvco7ijPQXJJDIVimNOngokakuPZTRAyA46rlxXXURgjSpDJVFBShydOgUTPXJ7ZEz1CQwFU2IEeOSEXkb0RrSueLomGJjguLbJrpEAjHhBKK5yGVKQyG2TguISBIgj0hXBcUxhE+A6oacw6oLpiclBXNSWVxB11odjJAKkdRZZ1WeA1GSZrlXE6miWVXBnpuJ0YLfBZzDm5ZgOq0tFiLJY7XF7KpqYQ2QO6r0mecnWi0c9UeMO0PcVYSTqpxOW48E0uGj0w1Tud3lQArCsFs3iq8Lxp9PVhwUlJdIUiSxwwdouumX0SgJgHOQinlNSsKHRojzpZDCc4orgALGapr22Kkws0uhVA1UmPWgaUJoKXMsAsjVBMNUE40Y5pppl0bJ6GmoTDKiepCa5qGzAy5NLkrihOKVsY5yYlSKTYw7gmp43JiVBY4JCuCVMKNXBKkQCT49ycUyDcnkLoQgieyTLqmJso0RQHsu6XE3N3GynQ4o9z23N7kLMwylTqKq7bb8wuqGRnNPGbqSYKsr5QUlZLbXoFXSVN115JUqOaEbKavbv8AFVjAriqI18VUxLyp9PRhwaWpiO5qE4KbKI4p7EJ65r1rAEeExdnXArBHBI5cFxCIA8TbMQ3sujnRiDdRl0rHhFc2yQI06CsK1TLuwKQtSB4Sl67CAJ6A9nJSHOCjSPSMZAHlDKI56GSoyHQ1cuK5IEe1NcntTX70EM+DQlSJURRFy5csYm0p0RSo9I5SCrx4IxqeG3TEeJuieKsWTpHMhRYorEHqE6NqVzrKlUTuyyxTNlBBuNFWsaTclTHVt2gHkoEsyrlpv1ZPHdeQL+N1Ci3p00p1Q4jquOT2dSQchDIR7JhYswkZ+9MTnb0llMY4JyQJVkAcE5oSBEYExg8w7IUcKZUN7AUIBTn0pDg2VuijqawIUtMb6JUaSLiWlvuVfVQvHA+CuU7LddzjZyKVGaMhTDJdX1RhIeLtGvMAkKoqKF7DYjxUJwlErGSZHSJSEiiOIuSpFjBGBMeisToKKSR2WNjpDyYxzz8Agh3wjpVpKH0d18uvqHRjTWW0Ytz11Wjwj0XRgg1c403siO/pmWsCi2ecWXL3aHZDDHt9U2kadPaBcJe/Ne6pqr0FB9zBVZSblkcsdx0aXtN/Gy1mcWeUUp1UshExbAZqOoNPUMyPbrza5p3PaeIKaQrQ4TYwKXCNFFARM5V8bpkpq0S8wAUWeZIXFDMZPBPJ2JGNBPW6IT3p3qzyPkmuiPLXlx8kjZRIiO3pWDVevbCejOMRiasgMrndoMeD6tg4DLxPetsNjcPPtUUI4XETR8lyuaOjwz53ASEFfRo2Gw8iwoo7foHwN7qjxD0QUMhOR0tPfgCHsHnf5pvaF8s8Ce3VIvX6n0HRk2jq3X45oQR8HKsxX0G1LGl1PNHPYXyOBhee69wfgltBo8zslAUiuw6SGQxTMdG9ps5rxYhBATIArQjRDVEosNllNoo3P/SCR4ngtFQ7A1TrEhkf65Gg/BPGEpcQkpJdZTSDsKAFv/8ATWpI7L4XdBIf2UN/o3rWH/xTJ1Y9rvnZNPBJsEc8UY9jb7lKbAbbvgtFNg74SGzQvgJ9kSNy3tvsdxSepCK/z/orz3wrsNhkqHhkLePtHcOq9J2e2KpowHT/AI7+Ob2AejVHwiiZE0BoA5q6im5L0FjUf+nDLI5GjpYYgLNjY0cg0BLU4ZTPH4sUbhxzNaqf7zYyNz5D6trRcuPyCxldtPJWPygmOBp0aDZz+rjy6KWSSgtj4oSyOkX2JbE4ROSGRlrtbugJAB+Sx2M+iKwzUs+f+iUAG36h+y0tNiTWgBugHLRTG4nfivNnmUvo9OH+fz9s81/0srLGxjJHDP8ADco7/RniI3QZv0vYfqvU4sTYHWJUqt2sZE3s6m2gUbKOH4eWYLsFKZhHVNMIFiW3GcjpbcvZ8Aw2KnYGRMEbQNzQB5niVgqTEXnPUPN3OcTc8BwA6K8w3abi86oWN4NpX0YkjOU5XAGzhr4EcQvKqyocHuY42c1xa4dea38W0LCLbyeA3rM45skamX10UwjJFi1zSQeXaB+iWavhXFro3ZerLZLkr0GkqA6y8xGGVNM4GRhc334+23x4jxC02EYqSBrpca33LY5D5cd7Q/a7ZqnxGpYyYljacEF8Y/Ge5wBLLnQMHcSSTuA1j1vo4w+JrPU0ktWTcOvVGPKABqbWvf6K+o5Guc46E53XPE6oMu1lLHVNonyZZnZcrS12Ul3sjNa2q6VVHmycrKeh2GpjI0PwoMYXAPea6QlreLrB2vctEz0fYUP/AFG+Mkx+b1aAJ2VHQlyK5uxGFjdRx+cn/JFOyuHi2Wjh3i+YOPZvrx32U3KlyraNb/Sgfgkba5nq6SL7Pl7R9XFlvY3uT2s17Wtp8UDbOgomMY5lJG2RsjC2RrA0tsb303+K1AYouIYW2aN0b9LjQ8QRqD5pZbWh8bqScuESixFjoWkDXKLnjfij/agQFlwfUXa9waGktOotp8ePxQRtRTh2UzsLrE5Q4F1u4KPvVHe4Lq4baKaye6YW1WUg2kicbCVhPAZgHeRU77ffit7JuGy3jsdDuvopDY9FT09apzK0JkxWtlLtjsRBXx9sBsrR+HKB2h/SeY6LC4V6GAHXnnBtuYGEDxJOq9Zhdc3T3RApotiSijB1Xo1JZkiq3RC3sxxsa34LCbRejmrgu/1rpW77hzs1udl7zEwbkGvpmuaQRwT+5P7EUYr6PmImoj1bK8ciHusvbPRVtPJUUhEzsz43ZS47y22ih4bsqySPEIJmgQhgfE8WD2ThxIc08N4vzVV6HxllqIgQ72T4ai66sL9dObOqNP6R6I1FE73mESMPEEcvBeQUmJAiz9CNCvf8Rpw6JzTxBC+fNo8JMVQ9ttLkjuV5qlaOfG1dM3jJDuCsaJh3k2A1ceQ5qFCe0qnbTG/VsFLHo94DpiDqG8G+K6JyUVbIwi5OkQNqtpTVSerYfwWGzbaZiPzFCojYWVNRt1VxDuXjZZOTtns4oqKpEr1xRaavIOqjXQnaFcrOpMnz1nauDxUKpqiSeOn1QnvUfMdStZmi0ha7LYHSya5rmoEVcWhKNoAPbjLh/SRdKNdkzDa5zX3JPLwv/hXlNjbmnf1VHRTQyn8MkH3XNLXfsfNWn3ZyRToMqaLSXaY23qprsacQcpynfcfNAqKIjqo76Y8NVrGgg+H4/UxOLg8PubuDxxta+nctns/jwqCC+Noe32XWDiBxyuIuFkI4bEaaEBXuD9l4I07Q+FvobJ02ic8cZJutm+jkRQVDbUNHFONUOavZ51EwOTgoTajqjNmWNRJCR50QhKklnABN+CJjwXbvG5ft1RGHWaJnAW32sFmIapzHiQHUG+vHmCtdtDslVTVc8rY9HzyPaSQOyXGx8lUzbF1W6ze7Nc/BZOCKfN9JPqWvaJmG4cNNb5XcW9CFo8F2glADHHPwBd7Q058VSbO7EVrHXzMa0+2w5nh3W2lj1W6w7YcXu8n9I0C5nDejrjPXyOhxYk2HaPJuqv8AD2yutdth1U7D8EjjADWgdwAVpGQNFSMKJSnfDqWEhuqSQ2RmTtG8oU0rbp7SEpnMcumGijtm1Sy1OllgGTirjHU1Ed9DlcW8CxzdQR4LO7CMbHXva3TM14uOOV2nwVlishZiIFv5sOW/Vpv8iqvDIDDicY94Fze4gj6Lp/zvZz51o9MlNwvMdr8JDpr24H6L0Z8vPRZnGYg59+9ejBHmyZn8Ls57XA3G/Tfe25ee4hUOkqJHvvmMjr33ixsB5K4wzGywgtPhwKsMQoIKwesjIimtqPyPPXkeq55/NUdUGoO2Z+lKtYraKnngkhdlkaWn4HuPFWNHOCFw5I0d2OVk1Ccj20QzqbWXIzrQMW3FJDTgnoDqiuYlojrruKUI+pofdUF+HlaFlP4/JENIDwW6O0kZyBhjNx8FpMO2lLBZwv3gFR5MNugnDSOCxvVotp9qA7Qsb/aFAnxQflaO7UhV/wBl11Ro6QlAakkSYsSdyA7ifqjzVkpbZpyf1Ntm8DwQoqM8lL+ym27gmoX0V/rp/wDfk8x+yO11Ra4nk810cRva3/bqXDCbi6KYXCNcI8NdUNP82R3fYhXMe1sjLBzC640IIt8VFhpCHHv07ktfT6Dne/z/AMI20L/OMvosRtbO7RkQHVzv2UqklnkN5XgD3Wiw8yqmjarWJ5smTsi4JcC1Vibb+9BhpwT0SyLoR8/qg2kPGNlnTgBTWSKvYQBc6C286BQ6jainj09Znd7sYMh8xp8U3om470aL7WQo9RUu5rNjadz/AOXE7vcRfyCmQTSu3i3Ra7BVExtS4nerWBtxcqFQUFyLq3qIg1q0Y1sMp3oiSSXNh3Bc1mXU700Osbpk0oRJ0ZLbiXIWTtHajdm8OI8k2arie+idHqZJZHMP5mMEd3MPMXIUnaxrTA8uNuyVitkXE1kDO0WxskJeSSzO4XsOCrgv2iedLwenSylVFc/tKxqZbBYPabaoxShkYDiAS/oTuC9VzUds8lQcnSPK46hzdxU+nxmRpuB5LQDZq25nwSnAHcG/BeWnJHqOKZHh2oD25J48zeov4hBdE0fiU7iW8WHeFIk2ef7p8kEYPKw3AITf0b1LYqgluJPgxMWAOhUuJxO4E9wKo3UzrgngtNglfksCoyhF8Z0RySQ37O/3Hf2lBdA5huWkDqCF6JhWLsIG5WmI00VTA6JwAJHZdYXa8bip/wA0P/R/h5lHVEaIoxAhEhhyPdDKLPaSP+9Ec07eSmWW0VkuKS8L/RJFikw9oh3RzR8wrH7K1MNEEBlQFmKXOsY8D9CpIxOMDVrz0AH7oYpNUk1MeAQG0xx2kaNGwuPe5o+hS/xC46CEeLifogRUp49O9S2UiyszSRFOLOvcRN83FTIMbuLPbkPRpc1GhoOl+4XQp8Ps7tAi+64t5XWaoKdhPvZm7OfBjv2S/eMN/ac47rZHH5hDZTNGuiM2Jm8D4IjWPOORsF8j3XI91v16KS3aBtr5PAu/woclLnsbWA3Dqitw/RZE5JCSbTvvZsTT3lyZ95VL9wZF1aMx83fsjMpbFHipuJ+Oi32FJUV5wl0hvM90n6nEt8twVpQYNG38oThVRN9qRgt/UCfIJn39C3dnf+lht5usmTQjLuKBjdw8kYSgblm/4ld+WneerntHyupVPi0jtPVZe91/on9E/BoqSqN1Mqp81viqygp3HV2ncp1SbDlp4d6yEkVuJ4qyFpdI7KOA4k9AsnWbcPcbU8DncM0pEbO/ms9tpUyVNSXMuGMGSOxO7i7xKzr8LlPF3mVSKT6ScmuGurMQY/t19Qw21FPEfwwevFyfgm1tPJVRwxANGobYWbu5rD/cDj+VTKHY+VzgWAtIIIIuCDzXRGbjxHPOHrrPTtpsSETC4uAAG8leL19dnkL9+Ykklbmt2JqZ7GaZ77bg7UBVU3oznv2SCOt02TK5aSFxwUd2ex/w+zkmuwVg4K+c1Bexc5Qz02FN4BVVZg45LXSxqDUQoMZGArsFHJVL6XKVuq6mWaxCBTZaLIVPWuarij2mLd6z7gm3U/TK0maLF52VIDwcsjRofeHulVcVQ7duUFspBVpRdvlm67j3oXYyXkQyO5oDmuvr81oGYDUP9iNp7ntHzUin2GqnnthkY5l+b4BbyxvUV9meFSQLBdG+Rxs25J3NbcnyC39D6PoG2Mr3SHkOw391oKOghhFoo2s6taL+J3p1AR5orh59QbGVkliR6kc5DY255d62OEbIwwgF5M7/AHn+wD0b+6tXVIQn1gTKKRCWWUiULDcAO4AfJAq4Y5BaRjXjgHAO8uSjmrTHVCYlsAcApf8AZb5u/dR6jAKctcGsDCQQHAuJaeBAJUh9So0lUtSG9S/TD4nhNTC43e5zfyvZfL423KD9ol4SO/uK3U9cqCvERN8oB5t0UpY/w6oZ/wD0isYZSP5j/wC5NZQFzu0S+/vEu+adJXhu7XvQRjZB9geZSuLKrJEtocNYNA34KbFTtHBZ/wDid43Mb4lyQbVye4z/AOv3RsDaZrGRAcE8sO8DyWXi2tm4xsP9wVrR43PJoGMb4Od81tsW0jTUk+UXd5cSeiZUQvn09lp323kcl2G0LnG79T1WnpaOw3KsY/pzznb0ZWLZBnuo42Pj90LXCFKGJ0RbMozY+P3R5KdBs+xu5oHgr7IkyJrAVYwpvJd92N5K1ypLIAorCEJ7UchCcFjEWQKHM1T5AokrVglNWRqgr6a61U8SrKqlukaHTMdPSdFFdSlamWhUWShSuJVSM46nKsML7JUx1CmijKXyN6Nng1eABqrr7ybzXn1O143KQXSninJtWbOTGWjioU+0DRxWRkjk4uKAaZx3krA8o0s20o4FCbjZcVRx0ilxtI3BYNIvIa0lGNaqMOcnereUQUWMtcoM1d1TRRuKX7rJWBRBnqiVXT5itCMFKI3AUaDZjZICo5pyt6NnAUVmyzeSXyN7o8+FGVIgwtx4L0GPZdvJTYNnmjgt5N/Qx2HYDzC1mGYOBbRW0GFAcFZU9KAjQjlY2kowAp7WpGNT0RGJZdZKkKKAIuXFcEQHFNTimlExXIbly5AwB6jSLlywSJKocy5cgFEKRRXrlyUdAnJAuXLBDRKS3cuXLGI8qCEq5Yw9qKxcuWMGYjsXLljIOxFauXIgJDEZi5ciKGajMXLkAB2orUq5EwZikMXLkDBAuXLlgChIVy5FGEK5IuRAckXLkTH/2Q=="/>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6" name="AutoShape 6" descr="data:image/jpeg;base64,/9j/4AAQSkZJRgABAQAAAQABAAD/2wCEAAkGBhISEBUQEBIVEBUUEBAQDxAQEA8PDhQPFBAVFBQQFBQXHCYeFxkjGRQUHy8gIycpLCwsFR4xNTAqNSYrLCkBCQoKDgwOGg8PGiwcHBwpKSkpLCksKSkpKSkpKSkpKSwpKSkpKSkpKSwpKSkpKSkpLCkpKSwsKSwpKSkpKSkpKf/AABEIALEBHQMBIgACEQEDEQH/xAAcAAABBQEBAQAAAAAAAAAAAAADAQIEBQYABwj/xAA+EAABAwIDBQQHBgUEAwAAAAABAAIDBBEFEiEGMUFRYSJxgZEHEzJSobHBFBUjQnLRFjNikuEXU9LwNESi/8QAGQEAAwEBAQAAAAAAAAAAAAAAAQIDAAQF/8QAIhEAAgIDAQADAQEBAQAAAAAAAAECEQMhMRIiQVETBHFS/9oADAMBAAIRAxEAPwDxxrVIamhiIAuhIRsY4obkYtQ3NRABKY5FcEMhKwgyhlEIQ3KbGECI0oQT2lKgjyU0pyaUzANUiAoCLTlaPTMlBqQsShPCsKALFb4LFclV+VXmykOaUt6KuFfNEsz+DJjmWRsHZ+OFNxGhsLoWEs/FaV3eakjiUriac7lSVzyMw6K7yKjxhpF+5Wb0SRh61+p8UCmOidVHf4qPDNYLyJv5HqQXxDyuQCufKhl6m2OFYuumsOi4lFGGvco7ijPQXJJDIVimNOngokakuPZTRAyA46rlxXXURgjSpDJVFBShydOgUTPXJ7ZEz1CQwFU2IEeOSEXkb0RrSueLomGJjguLbJrpEAjHhBKK5yGVKQyG2TguISBIgj0hXBcUxhE+A6oacw6oLpiclBXNSWVxB11odjJAKkdRZZ1WeA1GSZrlXE6miWVXBnpuJ0YLfBZzDm5ZgOq0tFiLJY7XF7KpqYQ2QO6r0mecnWi0c9UeMO0PcVYSTqpxOW48E0uGj0w1Tud3lQArCsFs3iq8Lxp9PVhwUlJdIUiSxwwdouumX0SgJgHOQinlNSsKHRojzpZDCc4orgALGapr22Kkws0uhVA1UmPWgaUJoKXMsAsjVBMNUE40Y5pppl0bJ6GmoTDKiepCa5qGzAy5NLkrihOKVsY5yYlSKTYw7gmp43JiVBY4JCuCVMKNXBKkQCT49ycUyDcnkLoQgieyTLqmJso0RQHsu6XE3N3GynQ4o9z23N7kLMwylTqKq7bb8wuqGRnNPGbqSYKsr5QUlZLbXoFXSVN115JUqOaEbKavbv8AFVjAriqI18VUxLyp9PRhwaWpiO5qE4KbKI4p7EJ65r1rAEeExdnXArBHBI5cFxCIA8TbMQ3sujnRiDdRl0rHhFc2yQI06CsK1TLuwKQtSB4Sl67CAJ6A9nJSHOCjSPSMZAHlDKI56GSoyHQ1cuK5IEe1NcntTX70EM+DQlSJURRFy5csYm0p0RSo9I5SCrx4IxqeG3TEeJuieKsWTpHMhRYorEHqE6NqVzrKlUTuyyxTNlBBuNFWsaTclTHVt2gHkoEsyrlpv1ZPHdeQL+N1Ci3p00p1Q4jquOT2dSQchDIR7JhYswkZ+9MTnb0llMY4JyQJVkAcE5oSBEYExg8w7IUcKZUN7AUIBTn0pDg2VuijqawIUtMb6JUaSLiWlvuVfVQvHA+CuU7LddzjZyKVGaMhTDJdX1RhIeLtGvMAkKoqKF7DYjxUJwlErGSZHSJSEiiOIuSpFjBGBMeisToKKSR2WNjpDyYxzz8Agh3wjpVpKH0d18uvqHRjTWW0Ytz11Wjwj0XRgg1c403siO/pmWsCi2ecWXL3aHZDDHt9U2kadPaBcJe/Ne6pqr0FB9zBVZSblkcsdx0aXtN/Gy1mcWeUUp1UshExbAZqOoNPUMyPbrza5p3PaeIKaQrQ4TYwKXCNFFARM5V8bpkpq0S8wAUWeZIXFDMZPBPJ2JGNBPW6IT3p3qzyPkmuiPLXlx8kjZRIiO3pWDVevbCejOMRiasgMrndoMeD6tg4DLxPetsNjcPPtUUI4XETR8lyuaOjwz53ASEFfRo2Gw8iwoo7foHwN7qjxD0QUMhOR0tPfgCHsHnf5pvaF8s8Ce3VIvX6n0HRk2jq3X45oQR8HKsxX0G1LGl1PNHPYXyOBhee69wfgltBo8zslAUiuw6SGQxTMdG9ps5rxYhBATIArQjRDVEosNllNoo3P/SCR4ngtFQ7A1TrEhkf65Gg/BPGEpcQkpJdZTSDsKAFv/8ATWpI7L4XdBIf2UN/o3rWH/xTJ1Y9rvnZNPBJsEc8UY9jb7lKbAbbvgtFNg74SGzQvgJ9kSNy3tvsdxSepCK/z/orz3wrsNhkqHhkLePtHcOq9J2e2KpowHT/AI7+Ob2AejVHwiiZE0BoA5q6im5L0FjUf+nDLI5GjpYYgLNjY0cg0BLU4ZTPH4sUbhxzNaqf7zYyNz5D6trRcuPyCxldtPJWPygmOBp0aDZz+rjy6KWSSgtj4oSyOkX2JbE4ROSGRlrtbugJAB+Sx2M+iKwzUs+f+iUAG36h+y0tNiTWgBugHLRTG4nfivNnmUvo9OH+fz9s81/0srLGxjJHDP8ADco7/RniI3QZv0vYfqvU4sTYHWJUqt2sZE3s6m2gUbKOH4eWYLsFKZhHVNMIFiW3GcjpbcvZ8Aw2KnYGRMEbQNzQB5niVgqTEXnPUPN3OcTc8BwA6K8w3abi86oWN4NpX0YkjOU5XAGzhr4EcQvKqyocHuY42c1xa4dea38W0LCLbyeA3rM45skamX10UwjJFi1zSQeXaB+iWavhXFro3ZerLZLkr0GkqA6y8xGGVNM4GRhc334+23x4jxC02EYqSBrpca33LY5D5cd7Q/a7ZqnxGpYyYljacEF8Y/Ge5wBLLnQMHcSSTuA1j1vo4w+JrPU0ktWTcOvVGPKABqbWvf6K+o5Guc46E53XPE6oMu1lLHVNonyZZnZcrS12Ul3sjNa2q6VVHmycrKeh2GpjI0PwoMYXAPea6QlreLrB2vctEz0fYUP/AFG+Mkx+b1aAJ2VHQlyK5uxGFjdRx+cn/JFOyuHi2Wjh3i+YOPZvrx32U3KlyraNb/Sgfgkba5nq6SL7Pl7R9XFlvY3uT2s17Wtp8UDbOgomMY5lJG2RsjC2RrA0tsb303+K1AYouIYW2aN0b9LjQ8QRqD5pZbWh8bqScuESixFjoWkDXKLnjfij/agQFlwfUXa9waGktOotp8ePxQRtRTh2UzsLrE5Q4F1u4KPvVHe4Lq4baKaye6YW1WUg2kicbCVhPAZgHeRU77ffit7JuGy3jsdDuvopDY9FT09apzK0JkxWtlLtjsRBXx9sBsrR+HKB2h/SeY6LC4V6GAHXnnBtuYGEDxJOq9Zhdc3T3RApotiSijB1Xo1JZkiq3RC3sxxsa34LCbRejmrgu/1rpW77hzs1udl7zEwbkGvpmuaQRwT+5P7EUYr6PmImoj1bK8ciHusvbPRVtPJUUhEzsz43ZS47y22ih4bsqySPEIJmgQhgfE8WD2ThxIc08N4vzVV6HxllqIgQ72T4ai66sL9dObOqNP6R6I1FE73mESMPEEcvBeQUmJAiz9CNCvf8Rpw6JzTxBC+fNo8JMVQ9ttLkjuV5qlaOfG1dM3jJDuCsaJh3k2A1ceQ5qFCe0qnbTG/VsFLHo94DpiDqG8G+K6JyUVbIwi5OkQNqtpTVSerYfwWGzbaZiPzFCojYWVNRt1VxDuXjZZOTtns4oqKpEr1xRaavIOqjXQnaFcrOpMnz1nauDxUKpqiSeOn1QnvUfMdStZmi0ha7LYHSya5rmoEVcWhKNoAPbjLh/SRdKNdkzDa5zX3JPLwv/hXlNjbmnf1VHRTQyn8MkH3XNLXfsfNWn3ZyRToMqaLSXaY23qprsacQcpynfcfNAqKIjqo76Y8NVrGgg+H4/UxOLg8PubuDxxta+nctns/jwqCC+Noe32XWDiBxyuIuFkI4bEaaEBXuD9l4I07Q+FvobJ02ic8cZJutm+jkRQVDbUNHFONUOavZ51EwOTgoTajqjNmWNRJCR50QhKklnABN+CJjwXbvG5ft1RGHWaJnAW32sFmIapzHiQHUG+vHmCtdtDslVTVc8rY9HzyPaSQOyXGx8lUzbF1W6ze7Nc/BZOCKfN9JPqWvaJmG4cNNb5XcW9CFo8F2glADHHPwBd7Q058VSbO7EVrHXzMa0+2w5nh3W2lj1W6w7YcXu8n9I0C5nDejrjPXyOhxYk2HaPJuqv8AD2yutdth1U7D8EjjADWgdwAVpGQNFSMKJSnfDqWEhuqSQ2RmTtG8oU0rbp7SEpnMcumGijtm1Sy1OllgGTirjHU1Ed9DlcW8CxzdQR4LO7CMbHXva3TM14uOOV2nwVlishZiIFv5sOW/Vpv8iqvDIDDicY94Fze4gj6Lp/zvZz51o9MlNwvMdr8JDpr24H6L0Z8vPRZnGYg59+9ejBHmyZn8Ls57XA3G/Tfe25ee4hUOkqJHvvmMjr33ixsB5K4wzGywgtPhwKsMQoIKwesjIimtqPyPPXkeq55/NUdUGoO2Z+lKtYraKnngkhdlkaWn4HuPFWNHOCFw5I0d2OVk1Ccj20QzqbWXIzrQMW3FJDTgnoDqiuYlojrruKUI+pofdUF+HlaFlP4/JENIDwW6O0kZyBhjNx8FpMO2lLBZwv3gFR5MNugnDSOCxvVotp9qA7Qsb/aFAnxQflaO7UhV/wBl11Ro6QlAakkSYsSdyA7ifqjzVkpbZpyf1Ntm8DwQoqM8lL+ym27gmoX0V/rp/wDfk8x+yO11Ra4nk810cRva3/bqXDCbi6KYXCNcI8NdUNP82R3fYhXMe1sjLBzC640IIt8VFhpCHHv07ktfT6Dne/z/AMI20L/OMvosRtbO7RkQHVzv2UqklnkN5XgD3Wiw8yqmjarWJ5smTsi4JcC1Vibb+9BhpwT0SyLoR8/qg2kPGNlnTgBTWSKvYQBc6C286BQ6jainj09Znd7sYMh8xp8U3om470aL7WQo9RUu5rNjadz/AOXE7vcRfyCmQTSu3i3Ra7BVExtS4nerWBtxcqFQUFyLq3qIg1q0Y1sMp3oiSSXNh3Bc1mXU700Osbpk0oRJ0ZLbiXIWTtHajdm8OI8k2arie+idHqZJZHMP5mMEd3MPMXIUnaxrTA8uNuyVitkXE1kDO0WxskJeSSzO4XsOCrgv2iedLwenSylVFc/tKxqZbBYPabaoxShkYDiAS/oTuC9VzUds8lQcnSPK46hzdxU+nxmRpuB5LQDZq25nwSnAHcG/BeWnJHqOKZHh2oD25J48zeov4hBdE0fiU7iW8WHeFIk2ef7p8kEYPKw3AITf0b1LYqgluJPgxMWAOhUuJxO4E9wKo3UzrgngtNglfksCoyhF8Z0RySQ37O/3Hf2lBdA5huWkDqCF6JhWLsIG5WmI00VTA6JwAJHZdYXa8bip/wA0P/R/h5lHVEaIoxAhEhhyPdDKLPaSP+9Ec07eSmWW0VkuKS8L/RJFikw9oh3RzR8wrH7K1MNEEBlQFmKXOsY8D9CpIxOMDVrz0AH7oYpNUk1MeAQG0xx2kaNGwuPe5o+hS/xC46CEeLifogRUp49O9S2UiyszSRFOLOvcRN83FTIMbuLPbkPRpc1GhoOl+4XQp8Ps7tAi+64t5XWaoKdhPvZm7OfBjv2S/eMN/ac47rZHH5hDZTNGuiM2Jm8D4IjWPOORsF8j3XI91v16KS3aBtr5PAu/woclLnsbWA3Dqitw/RZE5JCSbTvvZsTT3lyZ95VL9wZF1aMx83fsjMpbFHipuJ+Oi32FJUV5wl0hvM90n6nEt8twVpQYNG38oThVRN9qRgt/UCfIJn39C3dnf+lht5usmTQjLuKBjdw8kYSgblm/4ld+WneerntHyupVPi0jtPVZe91/on9E/BoqSqN1Mqp81viqygp3HV2ncp1SbDlp4d6yEkVuJ4qyFpdI7KOA4k9AsnWbcPcbU8DncM0pEbO/ms9tpUyVNSXMuGMGSOxO7i7xKzr8LlPF3mVSKT6ScmuGurMQY/t19Qw21FPEfwwevFyfgm1tPJVRwxANGobYWbu5rD/cDj+VTKHY+VzgWAtIIIIuCDzXRGbjxHPOHrrPTtpsSETC4uAAG8leL19dnkL9+Ykklbmt2JqZ7GaZ77bg7UBVU3oznv2SCOt02TK5aSFxwUd2ex/w+zkmuwVg4K+c1Bexc5Qz02FN4BVVZg45LXSxqDUQoMZGArsFHJVL6XKVuq6mWaxCBTZaLIVPWuarij2mLd6z7gm3U/TK0maLF52VIDwcsjRofeHulVcVQ7duUFspBVpRdvlm67j3oXYyXkQyO5oDmuvr81oGYDUP9iNp7ntHzUin2GqnnthkY5l+b4BbyxvUV9meFSQLBdG+Rxs25J3NbcnyC39D6PoG2Mr3SHkOw391oKOghhFoo2s6taL+J3p1AR5orh59QbGVkliR6kc5DY255d62OEbIwwgF5M7/AHn+wD0b+6tXVIQn1gTKKRCWWUiULDcAO4AfJAq4Y5BaRjXjgHAO8uSjmrTHVCYlsAcApf8AZb5u/dR6jAKctcGsDCQQHAuJaeBAJUh9So0lUtSG9S/TD4nhNTC43e5zfyvZfL423KD9ol4SO/uK3U9cqCvERN8oB5t0UpY/w6oZ/wD0isYZSP5j/wC5NZQFzu0S+/vEu+adJXhu7XvQRjZB9geZSuLKrJEtocNYNA34KbFTtHBZ/wDid43Mb4lyQbVye4z/AOv3RsDaZrGRAcE8sO8DyWXi2tm4xsP9wVrR43PJoGMb4Od81tsW0jTUk+UXd5cSeiZUQvn09lp323kcl2G0LnG79T1WnpaOw3KsY/pzznb0ZWLZBnuo42Pj90LXCFKGJ0RbMozY+P3R5KdBs+xu5oHgr7IkyJrAVYwpvJd92N5K1ypLIAorCEJ7UchCcFjEWQKHM1T5AokrVglNWRqgr6a61U8SrKqlukaHTMdPSdFFdSlamWhUWShSuJVSM46nKsML7JUx1CmijKXyN6Nng1eABqrr7ybzXn1O143KQXSninJtWbOTGWjioU+0DRxWRkjk4uKAaZx3krA8o0s20o4FCbjZcVRx0ilxtI3BYNIvIa0lGNaqMOcnereUQUWMtcoM1d1TRRuKX7rJWBRBnqiVXT5itCMFKI3AUaDZjZICo5pyt6NnAUVmyzeSXyN7o8+FGVIgwtx4L0GPZdvJTYNnmjgt5N/Qx2HYDzC1mGYOBbRW0GFAcFZU9KAjQjlY2kowAp7WpGNT0RGJZdZKkKKAIuXFcEQHFNTimlExXIbly5AwB6jSLlywSJKocy5cgFEKRRXrlyUdAnJAuXLBDRKS3cuXLGI8qCEq5Yw9qKxcuWMGYjsXLljIOxFauXIgJDEZi5ciKGajMXLkAB2orUq5EwZikMXLkDBAuXLlgChIVy5FGEK5IuRAckXLkTH/2Q=="/>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pic>
        <p:nvPicPr>
          <p:cNvPr id="2056" name="Picture 8" descr="http://isopixel.net/wp-content/uploads/2012/08/smartphone.jpe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10537" y="4437113"/>
            <a:ext cx="2160240" cy="1296752"/>
          </a:xfrm>
          <a:prstGeom prst="rect">
            <a:avLst/>
          </a:prstGeom>
          <a:noFill/>
          <a:extLst>
            <a:ext uri="{909E8E84-426E-40DD-AFC4-6F175D3DCCD1}">
              <a14:hiddenFill xmlns:a14="http://schemas.microsoft.com/office/drawing/2010/main">
                <a:solidFill>
                  <a:srgbClr val="FFFFFF"/>
                </a:solidFill>
              </a14:hiddenFill>
            </a:ext>
          </a:extLst>
        </p:spPr>
      </p:pic>
      <p:pic>
        <p:nvPicPr>
          <p:cNvPr id="2058" name="Picture 10" descr="https://encrypted-tbn1.gstatic.com/images?q=tbn:ANd9GcSiEIh5H8SgSXmfYxaKgOC9nlSiN3dNJ4E60I9Ve90dRiF6bnnpbA"/>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2775" y="4437112"/>
            <a:ext cx="2307910" cy="1296752"/>
          </a:xfrm>
          <a:prstGeom prst="rect">
            <a:avLst/>
          </a:prstGeom>
          <a:noFill/>
          <a:extLst>
            <a:ext uri="{909E8E84-426E-40DD-AFC4-6F175D3DCCD1}">
              <a14:hiddenFill xmlns:a14="http://schemas.microsoft.com/office/drawing/2010/main">
                <a:solidFill>
                  <a:srgbClr val="FFFFFF"/>
                </a:solidFill>
              </a14:hiddenFill>
            </a:ext>
          </a:extLst>
        </p:spPr>
      </p:pic>
      <p:pic>
        <p:nvPicPr>
          <p:cNvPr id="2060" name="Picture 12" descr="https://encrypted-tbn0.gstatic.com/images?q=tbn:ANd9GcQ1-Kgn_TEUWa5POHAGcQWajFcpqYG_dheEXThTunIYQhZQeXa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96760" y="4601953"/>
            <a:ext cx="1810790" cy="18107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02250247"/>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058"/>
                                        </p:tgtEl>
                                        <p:attrNameLst>
                                          <p:attrName>style.visibility</p:attrName>
                                        </p:attrNameLst>
                                      </p:cBhvr>
                                      <p:to>
                                        <p:strVal val="visible"/>
                                      </p:to>
                                    </p:set>
                                    <p:animEffect transition="in" filter="wipe(down)">
                                      <p:cBhvr>
                                        <p:cTn id="7" dur="500"/>
                                        <p:tgtEl>
                                          <p:spTgt spid="205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060"/>
                                        </p:tgtEl>
                                        <p:attrNameLst>
                                          <p:attrName>style.visibility</p:attrName>
                                        </p:attrNameLst>
                                      </p:cBhvr>
                                      <p:to>
                                        <p:strVal val="visible"/>
                                      </p:to>
                                    </p:set>
                                    <p:animEffect transition="in" filter="wipe(down)">
                                      <p:cBhvr>
                                        <p:cTn id="12" dur="500"/>
                                        <p:tgtEl>
                                          <p:spTgt spid="206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2056"/>
                                        </p:tgtEl>
                                        <p:attrNameLst>
                                          <p:attrName>style.visibility</p:attrName>
                                        </p:attrNameLst>
                                      </p:cBhvr>
                                      <p:to>
                                        <p:strVal val="visible"/>
                                      </p:to>
                                    </p:set>
                                    <p:animEffect transition="in" filter="wipe(down)">
                                      <p:cBhvr>
                                        <p:cTn id="17" dur="500"/>
                                        <p:tgtEl>
                                          <p:spTgt spid="20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Sebastián Cornejo\Pictures\Imagenes de Internet\Proyecto titulacion\SUV 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3399" y="-2"/>
            <a:ext cx="511376" cy="604800"/>
          </a:xfrm>
          <a:prstGeom prst="rect">
            <a:avLst/>
          </a:prstGeom>
          <a:noFill/>
          <a:extLst>
            <a:ext uri="{909E8E84-426E-40DD-AFC4-6F175D3DCCD1}">
              <a14:hiddenFill xmlns:a14="http://schemas.microsoft.com/office/drawing/2010/main">
                <a:solidFill>
                  <a:srgbClr val="FFFFFF"/>
                </a:solidFill>
              </a14:hiddenFill>
            </a:ext>
          </a:extLst>
        </p:spPr>
      </p:pic>
      <p:sp>
        <p:nvSpPr>
          <p:cNvPr id="3" name="2 CuadroTexto"/>
          <p:cNvSpPr txBox="1"/>
          <p:nvPr/>
        </p:nvSpPr>
        <p:spPr>
          <a:xfrm>
            <a:off x="3851920" y="764704"/>
            <a:ext cx="4752528" cy="4680000"/>
          </a:xfrm>
          <a:prstGeom prst="rect">
            <a:avLst/>
          </a:prstGeom>
          <a:noFill/>
        </p:spPr>
        <p:txBody>
          <a:bodyPr wrap="square" rtlCol="0">
            <a:spAutoFit/>
          </a:bodyPr>
          <a:lstStyle/>
          <a:p>
            <a:pPr algn="ctr"/>
            <a:r>
              <a:rPr lang="es-MX" b="1" dirty="0" smtClean="0">
                <a:latin typeface="Calibri" pitchFamily="34" charset="0"/>
                <a:cs typeface="Calibri" pitchFamily="34" charset="0"/>
              </a:rPr>
              <a:t>PROBLEMATICA</a:t>
            </a:r>
          </a:p>
          <a:p>
            <a:endParaRPr lang="es-MX" dirty="0" smtClean="0">
              <a:latin typeface="Calibri" pitchFamily="34" charset="0"/>
              <a:cs typeface="Calibri" pitchFamily="34" charset="0"/>
            </a:endParaRPr>
          </a:p>
          <a:p>
            <a:pPr algn="just"/>
            <a:r>
              <a:rPr lang="es-MX" dirty="0" smtClean="0">
                <a:latin typeface="Calibri" pitchFamily="34" charset="0"/>
                <a:cs typeface="Calibri" pitchFamily="34" charset="0"/>
              </a:rPr>
              <a:t>En </a:t>
            </a:r>
            <a:r>
              <a:rPr lang="es-MX" dirty="0">
                <a:latin typeface="Calibri" pitchFamily="34" charset="0"/>
                <a:cs typeface="Calibri" pitchFamily="34" charset="0"/>
              </a:rPr>
              <a:t>la actualidad se cuenta con múltiples accesos y servicios a medios de comunicación e información especialmente, los de internet a través de dispositivos móviles y equipos de computo personal. Para estudiantes en la modalidad de educación a distancia (en línea) del Sistema de Universidad Virtual de la Universidad de Guadalajara, les es complicado el mantenerse en tiempo y forma con las actividades y/o trabajos </a:t>
            </a:r>
            <a:r>
              <a:rPr lang="es-MX" dirty="0" smtClean="0">
                <a:latin typeface="Calibri" pitchFamily="34" charset="0"/>
                <a:cs typeface="Calibri" pitchFamily="34" charset="0"/>
              </a:rPr>
              <a:t>debido </a:t>
            </a:r>
            <a:r>
              <a:rPr lang="es-MX" dirty="0">
                <a:latin typeface="Calibri" pitchFamily="34" charset="0"/>
                <a:cs typeface="Calibri" pitchFamily="34" charset="0"/>
              </a:rPr>
              <a:t>a que este tipo de estudiantes son personas que cuentan con modo de vida diferente al tradicional, ya que </a:t>
            </a:r>
            <a:r>
              <a:rPr lang="es-MX" dirty="0" smtClean="0">
                <a:latin typeface="Calibri" pitchFamily="34" charset="0"/>
                <a:cs typeface="Calibri" pitchFamily="34" charset="0"/>
              </a:rPr>
              <a:t>en </a:t>
            </a:r>
            <a:r>
              <a:rPr lang="es-MX" dirty="0">
                <a:latin typeface="Calibri" pitchFamily="34" charset="0"/>
                <a:cs typeface="Calibri" pitchFamily="34" charset="0"/>
              </a:rPr>
              <a:t>su mayoría son trabajadores de jornadas completas; personas que su limitantes son: el tiempo, la distancia y los espacios educativos de carácter flexible.</a:t>
            </a:r>
            <a:endParaRPr lang="es-MX" dirty="0" smtClean="0">
              <a:latin typeface="Calibri" pitchFamily="34" charset="0"/>
              <a:cs typeface="Calibri" pitchFamily="34" charset="0"/>
            </a:endParaRPr>
          </a:p>
        </p:txBody>
      </p:sp>
      <p:pic>
        <p:nvPicPr>
          <p:cNvPr id="3074" name="Picture 2" descr="https://encrypted-tbn3.gstatic.com/images?q=tbn:ANd9GcRLN87HKwPK8HUtc9hVMdKbZDyO6ZG0YYRETsjW-AAV3gRgQXUX"/>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77448" y="591793"/>
            <a:ext cx="1547601" cy="1500088"/>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https://encrypted-tbn0.gstatic.com/images?q=tbn:ANd9GcTs3u3_wLSAM4XkNu7X6PvG-JY7mmLHpCzgj0y8NXt4KQDsDTo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7954" y="2469957"/>
            <a:ext cx="1269494" cy="1269494"/>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https://encrypted-tbn2.gstatic.com/images?q=tbn:ANd9GcToX9UNV0O6IErWuxtnDKFGa_GNcT0A9yoF-INFFITQEvDqBS33zA"/>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30317" y="4365104"/>
            <a:ext cx="1994732" cy="14794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348760"/>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1000"/>
                                        <p:tgtEl>
                                          <p:spTgt spid="3074"/>
                                        </p:tgtEl>
                                      </p:cBhvr>
                                    </p:animEffect>
                                    <p:anim calcmode="lin" valueType="num">
                                      <p:cBhvr>
                                        <p:cTn id="8" dur="1000" fill="hold"/>
                                        <p:tgtEl>
                                          <p:spTgt spid="3074"/>
                                        </p:tgtEl>
                                        <p:attrNameLst>
                                          <p:attrName>ppt_x</p:attrName>
                                        </p:attrNameLst>
                                      </p:cBhvr>
                                      <p:tavLst>
                                        <p:tav tm="0">
                                          <p:val>
                                            <p:strVal val="#ppt_x"/>
                                          </p:val>
                                        </p:tav>
                                        <p:tav tm="100000">
                                          <p:val>
                                            <p:strVal val="#ppt_x"/>
                                          </p:val>
                                        </p:tav>
                                      </p:tavLst>
                                    </p:anim>
                                    <p:anim calcmode="lin" valueType="num">
                                      <p:cBhvr>
                                        <p:cTn id="9" dur="900" decel="100000" fill="hold"/>
                                        <p:tgtEl>
                                          <p:spTgt spid="3074"/>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074"/>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anim calcmode="lin" valueType="num">
                                      <p:cBhvr>
                                        <p:cTn id="15" dur="1000" fill="hold"/>
                                        <p:tgtEl>
                                          <p:spTgt spid="3078"/>
                                        </p:tgtEl>
                                        <p:attrNameLst>
                                          <p:attrName>ppt_w</p:attrName>
                                        </p:attrNameLst>
                                      </p:cBhvr>
                                      <p:tavLst>
                                        <p:tav tm="0">
                                          <p:val>
                                            <p:fltVal val="0"/>
                                          </p:val>
                                        </p:tav>
                                        <p:tav tm="100000">
                                          <p:val>
                                            <p:strVal val="#ppt_w"/>
                                          </p:val>
                                        </p:tav>
                                      </p:tavLst>
                                    </p:anim>
                                    <p:anim calcmode="lin" valueType="num">
                                      <p:cBhvr>
                                        <p:cTn id="16" dur="1000" fill="hold"/>
                                        <p:tgtEl>
                                          <p:spTgt spid="3078"/>
                                        </p:tgtEl>
                                        <p:attrNameLst>
                                          <p:attrName>ppt_h</p:attrName>
                                        </p:attrNameLst>
                                      </p:cBhvr>
                                      <p:tavLst>
                                        <p:tav tm="0">
                                          <p:val>
                                            <p:fltVal val="0"/>
                                          </p:val>
                                        </p:tav>
                                        <p:tav tm="100000">
                                          <p:val>
                                            <p:strVal val="#ppt_h"/>
                                          </p:val>
                                        </p:tav>
                                      </p:tavLst>
                                    </p:anim>
                                    <p:anim calcmode="lin" valueType="num">
                                      <p:cBhvr>
                                        <p:cTn id="17" dur="1000" fill="hold"/>
                                        <p:tgtEl>
                                          <p:spTgt spid="3078"/>
                                        </p:tgtEl>
                                        <p:attrNameLst>
                                          <p:attrName>style.rotation</p:attrName>
                                        </p:attrNameLst>
                                      </p:cBhvr>
                                      <p:tavLst>
                                        <p:tav tm="0">
                                          <p:val>
                                            <p:fltVal val="90"/>
                                          </p:val>
                                        </p:tav>
                                        <p:tav tm="100000">
                                          <p:val>
                                            <p:fltVal val="0"/>
                                          </p:val>
                                        </p:tav>
                                      </p:tavLst>
                                    </p:anim>
                                    <p:animEffect transition="in" filter="fade">
                                      <p:cBhvr>
                                        <p:cTn id="18" dur="1000"/>
                                        <p:tgtEl>
                                          <p:spTgt spid="3078"/>
                                        </p:tgtEl>
                                      </p:cBhvr>
                                    </p:animEffect>
                                  </p:childTnLst>
                                </p:cTn>
                              </p:par>
                            </p:childTnLst>
                          </p:cTn>
                        </p:par>
                      </p:childTnLst>
                    </p:cTn>
                  </p:par>
                  <p:par>
                    <p:cTn id="19" fill="hold">
                      <p:stCondLst>
                        <p:cond delay="indefinite"/>
                      </p:stCondLst>
                      <p:childTnLst>
                        <p:par>
                          <p:cTn id="20" fill="hold">
                            <p:stCondLst>
                              <p:cond delay="0"/>
                            </p:stCondLst>
                            <p:childTnLst>
                              <p:par>
                                <p:cTn id="21" presetID="32" presetClass="emph" presetSubtype="0" fill="hold" nodeType="clickEffect">
                                  <p:stCondLst>
                                    <p:cond delay="0"/>
                                  </p:stCondLst>
                                  <p:childTnLst>
                                    <p:animRot by="120000">
                                      <p:cBhvr>
                                        <p:cTn id="22" dur="100" fill="hold">
                                          <p:stCondLst>
                                            <p:cond delay="0"/>
                                          </p:stCondLst>
                                        </p:cTn>
                                        <p:tgtEl>
                                          <p:spTgt spid="3076"/>
                                        </p:tgtEl>
                                        <p:attrNameLst>
                                          <p:attrName>r</p:attrName>
                                        </p:attrNameLst>
                                      </p:cBhvr>
                                    </p:animRot>
                                    <p:animRot by="-240000">
                                      <p:cBhvr>
                                        <p:cTn id="23" dur="200" fill="hold">
                                          <p:stCondLst>
                                            <p:cond delay="200"/>
                                          </p:stCondLst>
                                        </p:cTn>
                                        <p:tgtEl>
                                          <p:spTgt spid="3076"/>
                                        </p:tgtEl>
                                        <p:attrNameLst>
                                          <p:attrName>r</p:attrName>
                                        </p:attrNameLst>
                                      </p:cBhvr>
                                    </p:animRot>
                                    <p:animRot by="240000">
                                      <p:cBhvr>
                                        <p:cTn id="24" dur="200" fill="hold">
                                          <p:stCondLst>
                                            <p:cond delay="400"/>
                                          </p:stCondLst>
                                        </p:cTn>
                                        <p:tgtEl>
                                          <p:spTgt spid="3076"/>
                                        </p:tgtEl>
                                        <p:attrNameLst>
                                          <p:attrName>r</p:attrName>
                                        </p:attrNameLst>
                                      </p:cBhvr>
                                    </p:animRot>
                                    <p:animRot by="-240000">
                                      <p:cBhvr>
                                        <p:cTn id="25" dur="200" fill="hold">
                                          <p:stCondLst>
                                            <p:cond delay="600"/>
                                          </p:stCondLst>
                                        </p:cTn>
                                        <p:tgtEl>
                                          <p:spTgt spid="3076"/>
                                        </p:tgtEl>
                                        <p:attrNameLst>
                                          <p:attrName>r</p:attrName>
                                        </p:attrNameLst>
                                      </p:cBhvr>
                                    </p:animRot>
                                    <p:animRot by="120000">
                                      <p:cBhvr>
                                        <p:cTn id="26" dur="200" fill="hold">
                                          <p:stCondLst>
                                            <p:cond delay="800"/>
                                          </p:stCondLst>
                                        </p:cTn>
                                        <p:tgtEl>
                                          <p:spTgt spid="307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Sebastián Cornejo\Pictures\Imagenes de Internet\Proyecto titulacion\SUV 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3399" y="-2"/>
            <a:ext cx="511376" cy="604800"/>
          </a:xfrm>
          <a:prstGeom prst="rect">
            <a:avLst/>
          </a:prstGeom>
          <a:noFill/>
          <a:extLst>
            <a:ext uri="{909E8E84-426E-40DD-AFC4-6F175D3DCCD1}">
              <a14:hiddenFill xmlns:a14="http://schemas.microsoft.com/office/drawing/2010/main">
                <a:solidFill>
                  <a:srgbClr val="FFFFFF"/>
                </a:solidFill>
              </a14:hiddenFill>
            </a:ext>
          </a:extLst>
        </p:spPr>
      </p:pic>
      <p:sp>
        <p:nvSpPr>
          <p:cNvPr id="3" name="2 CuadroTexto"/>
          <p:cNvSpPr txBox="1"/>
          <p:nvPr/>
        </p:nvSpPr>
        <p:spPr>
          <a:xfrm>
            <a:off x="3851920" y="764704"/>
            <a:ext cx="4752528" cy="4247317"/>
          </a:xfrm>
          <a:prstGeom prst="rect">
            <a:avLst/>
          </a:prstGeom>
          <a:noFill/>
        </p:spPr>
        <p:txBody>
          <a:bodyPr wrap="square" rtlCol="0">
            <a:spAutoFit/>
          </a:bodyPr>
          <a:lstStyle/>
          <a:p>
            <a:pPr algn="ctr"/>
            <a:r>
              <a:rPr lang="es-MX" b="1" dirty="0" smtClean="0">
                <a:latin typeface="Calibri" pitchFamily="34" charset="0"/>
                <a:cs typeface="Calibri" pitchFamily="34" charset="0"/>
              </a:rPr>
              <a:t>PROBLEMÁTICA (continuación)</a:t>
            </a:r>
          </a:p>
          <a:p>
            <a:endParaRPr lang="es-MX" dirty="0" smtClean="0">
              <a:latin typeface="Calibri" pitchFamily="34" charset="0"/>
              <a:cs typeface="Calibri" pitchFamily="34" charset="0"/>
            </a:endParaRPr>
          </a:p>
          <a:p>
            <a:pPr algn="just"/>
            <a:r>
              <a:rPr lang="es-MX" dirty="0">
                <a:latin typeface="Calibri" pitchFamily="34" charset="0"/>
                <a:cs typeface="Calibri" pitchFamily="34" charset="0"/>
              </a:rPr>
              <a:t>Contemplando la problemática descrita anteriormente y tomando en cuenta las tecnologías disponibles de fácil acceso, se pretende crear  una aplicación que sea capaz de proporcionar el ingreso a la plataforma de Metacampus de manera practica y sencilla, mediante una interfaz amigable y poco robusta para que los alumnos que cuenten con dispositivos móviles (teléfono celular Smartphone o tableta electrónica) y un acceso a internet (datos 3G o </a:t>
            </a:r>
            <a:r>
              <a:rPr lang="es-MX" dirty="0" err="1">
                <a:latin typeface="Calibri" pitchFamily="34" charset="0"/>
                <a:cs typeface="Calibri" pitchFamily="34" charset="0"/>
              </a:rPr>
              <a:t>WiFi</a:t>
            </a:r>
            <a:r>
              <a:rPr lang="es-MX" dirty="0">
                <a:latin typeface="Calibri" pitchFamily="34" charset="0"/>
                <a:cs typeface="Calibri" pitchFamily="34" charset="0"/>
              </a:rPr>
              <a:t>) puedan disponer de la información básica sobre los cursos que hayan registrado en el ciclo escolar </a:t>
            </a:r>
            <a:r>
              <a:rPr lang="es-MX" dirty="0" smtClean="0">
                <a:latin typeface="Calibri" pitchFamily="34" charset="0"/>
                <a:cs typeface="Calibri" pitchFamily="34" charset="0"/>
              </a:rPr>
              <a:t>inmediato.</a:t>
            </a:r>
          </a:p>
        </p:txBody>
      </p:sp>
      <p:pic>
        <p:nvPicPr>
          <p:cNvPr id="4098" name="Picture 2" descr="https://encrypted-tbn3.gstatic.com/images?q=tbn:ANd9GcSamb7PcYV51mNB9Gk5mGSGBovd9GJ89R_l2rL_EM5YThrjJ2X-ZQ"/>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59632" y="764704"/>
            <a:ext cx="1981200" cy="2314575"/>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http://www.seeklogo.com/images/T/telcel_3g-logo-43B644DDA8-seeklogo.com.gif"/>
          <p:cNvPicPr>
            <a:picLocks noChangeAspect="1" noChangeArrowheads="1"/>
          </p:cNvPicPr>
          <p:nvPr/>
        </p:nvPicPr>
        <p:blipFill rotWithShape="1">
          <a:blip r:embed="rId4">
            <a:extLst>
              <a:ext uri="{28A0092B-C50C-407E-A947-70E740481C1C}">
                <a14:useLocalDpi xmlns:a14="http://schemas.microsoft.com/office/drawing/2010/main" val="0"/>
              </a:ext>
            </a:extLst>
          </a:blip>
          <a:srcRect l="6168" r="6168" b="50000"/>
          <a:stretch/>
        </p:blipFill>
        <p:spPr bwMode="auto">
          <a:xfrm>
            <a:off x="683568" y="3956759"/>
            <a:ext cx="1152128" cy="657127"/>
          </a:xfrm>
          <a:prstGeom prst="rect">
            <a:avLst/>
          </a:prstGeom>
          <a:noFill/>
          <a:extLst>
            <a:ext uri="{909E8E84-426E-40DD-AFC4-6F175D3DCCD1}">
              <a14:hiddenFill xmlns:a14="http://schemas.microsoft.com/office/drawing/2010/main">
                <a:solidFill>
                  <a:srgbClr val="FFFFFF"/>
                </a:solidFill>
              </a14:hiddenFill>
            </a:ext>
          </a:extLst>
        </p:spPr>
      </p:pic>
      <p:sp>
        <p:nvSpPr>
          <p:cNvPr id="4" name="AutoShape 6" descr="data:image/jpeg;base64,/9j/4AAQSkZJRgABAQAAAQABAAD/2wCEAAkGBhQPEBUUEhQVFBQSFBUUFRYVGRcUFBgUFBUVFBcVFRsYHCYeFxolHBQVHy8gIycpLCwsFh4xNTAqNSYrLCkBCQoKDgwOGg8PGi4kHyQsKi0pKiksLCksKSwpLCksLCwpKSkpKSksKSopKSkpKSwsLCksLCwpKSwsKSwpKSkpLP/AABEIAIoApAMBIgACEQEDEQH/xAAcAAABBQEBAQAAAAAAAAAAAAAAAQMFBgcEAgj/xABKEAABAwICBAkGCgcIAwAAAAABAAIDBBEFIQYSMVEHE0FhcYGRkqEUIlJTsdEWFzJicnOCs8HhFSMlQrLS8ENUg5OiwsPEJERj/8QAGQEAAgMBAAAAAAAAAAAAAAAAAAMBAgQF/8QAKREAAgIBBAECBQUAAAAAAAAAAAECAxEEEiExEyJRMkFhcYEUIzNC8P/aAAwDAQACEQMRAD8A3FCEIAEIQgAQhCABC8PkAXPJV9XtUpZIckjqJXkyjeuA1P8ARXjjzvVtovyEjxo3r0HjeozjyjyjrRtI8pKIUayrtzeK6Y6wHaocWiysTOpCQORdVGCoQhAAhCEACEIQAIQhAAhCEABTFRUhvSiqqQxt+xQr5y47VeMcibLFHg6X1JPvSwwufs2byvdDQ3F3bOQKSsApcsdFIwcuZHPHQAbc082Fo5Amn1YGzPn2DtXO7ER6Q6gq8sZmETu4sbgvD6Zp2hcQxIekewe5OMxEbwfAqdrDfBiS4d6J6iuF92mxyKmIpw7Ll3JZ4A8WKNzXZWVSksxIynrS1SkcocLhQVVAYzY5g7Dv/NLR12o4bjt96s45WUKja4vaywIXlr7i45V6SjYCEIQAIQhAAhCEACQlKuLFp9SInlOQ61KWXgrKW1ZIutrNd53DYnMNpuMdc7B4ncorXVpoqcRsA5s+kp8/SuDDT+5JtjxcALnYFCVmKlxIbs9q947W/wBmOYu/AKNpKcyvDR1ncohDjLLXWty2RHma0hsLuK7osGcflEDx9qkqalEYs38z0p5UlP2GQoWPURhwT53gFyVOFvbmPOHNt7FPpFCmy7ogyqMqC07SFMYbiuv5rvlch5D+a9YphfGDWbk4ePMVWxIQdxHbcJySsRkblRL6FvqacSNIPL4HeqzOwscWnaMvzVhwyt42MO5dh6VH6RU+x46D0chVK3iW1jtRFThviO4HV3BYeTMdClgqdR1WpI13ICL9ByKuDSotjtZbTWb449j0hCEo1AhCEACEIQALjxCgEwAJIsb5LsXklSnjorJJrDIuHR9rXA6zjY3tlyKVsvHHDeO0I40bx2hS232VhGMPhI+XAWvcXFzrk32j3LpocNbCDq3N9pNr+AT/ABo3jtCOOG8doRuk1ghVwTylyOITfHDeO0I44bx2hVGZQ4hN8cN47QjjhvHaEBlHuy4ZsEie4uINzmbEj8V18cN47QjjhvHaFKbXRWSjLsapMPZFfUBF9uZOzpTk9O17S1wuDyJeOG8doRxw3jtCOeyUopYOP9BQ+h4ldzGWFhyJBKN47QvQQ232EYxXSFQhCgsCEIQAJHIuqnwkaV+QUnmm0sxLGc293VcdqtGLk8IrOSjFthpFp3HTuMcdnvG0/ut95VSqNMHSG7nE83J2bFncFbJK8NaC57yAAMyXONgO0qb+CeI/3WXsHvXRVcK0cadtlrzyWT4RDmR8IhzKh00kssoija58hJAY0XcS29xbm1T2KSq9H66FhfJTStY0EucRkAMyTY5BX9KeBKUn8i1fCEcyPhCOZUnCoZ6txbTxulc0azg3MgXtc570/X4VV07C+aCWNgsC5zSG3POjjOCecZwXAaQjmS/CIcyicB0CrayETN4uNjxrM4wkFw5DYA2B3lV7GYZqOZ0Mw1XtscswQcw5p5QVCcW8ImUZRWWuC7/CEcyVuPAkAC5OQA2k7hvWdfpQrZODjRLiom1E4vNIA5gP9mw7PtHaoskq1ll6a3bLCHKDA6iYAlrYwdmv8rsCkBok/lkZ3SfxU5JisTCQ6RjSNoJAI5V5/TsHro+8Fj8lj6OgtPUuGQp0Tk5JGd0+9J8FJPWM7p96mv09T+uj7w96cp8XhkdqskY52eTXAnJR5LCfBT/mQDtFJRsfH1ghcVVV1dD5zmksG0gl7Ovlb7FYMV0nhpnajyS61yGi9hz7l04dicdXGXRm7b2IO0HcQp8ku5LKKqmvOIPD+5w6P6UxVgsPNkAzZ+IU6sj0+wh+FTx1VNdsbn2IGxj9th81wvlzLSNHMbbW00czdj25jc4ZOHaqWRXxR6G02Ntwl2iUQkuhKH5BYbw14gX1zIuSKJuXznkuv2Adi3JYFwrSWxWX6EP3YWjTrMzLq5YrKhR68b2vbkWOa8dLSHD2L6lo6gSxse3Y9rXjocAR7V8t8at34OMa43DYbnOPWiP2Dl/psnaqPCZm0VmZOLK5oRo6I8dqnZ/qTMQCMryuFj2OK07EaITQyRuzEjHsPQ5pafaq9hNOI66sl9d5OB9mPzvEjsUpDioeXAH5DtU/S1WuI7HBZrJbnn7G6uO2LX3KVwN4WIxUv1bHXbETne7AS4Z85C6uGGta2miiIB42TWIO6NvvcFLaM0ophUAZCSrnkHQSGj+FZtwtYxxtc1gOUMQH2nnWP+nU7EyHrtyZ7M10Y+Zb9F+EVjKWNksM942hgdGwvY4NyBFtmQ6FR9M8dbXVZkdFqWa1jQ8edqi5GtzkuJ6CFpegdXbDabmj/wBxWW8JM98Tn/wvuIk2rb5HwJ1G9Ux59hjAqGKeqhjLG2fKwHLk1hdbu2pNv6ssE0IkH6Qp7+s8Q0kLb9dU1L9SG6FeltmfaWYpaslBOxw/gYuSkhnnbrRxve0Ei4GVx1qH04qyMQnG5zfu2Ka0N08p6Om4ubjNcyPf5jQ4WIaBnrDPIrQ3KME4mRKMrWpvCHDhFX6iTs/NTWhlDPFVtdLE9jA2S5cMrkZJPjWov/v/AJY/nU1o/pTDXh5g1/1ZAdrt1TdwuNhO5InOzbyjVXVVuW2RHaXaPGWoMkU8IL9UuZI8MIIAGW3IgKf0LwfyWF15GyOkcC4tN2iwsADyrJOEya2IP+ri/hKufBNUEULreuf7GqJp+NchW072kvctWndEKjDqhpGyJzxzOjGuCO6qpwGV5dTTxHZHI1w5hID/ACFW3FqrWppgRthkHUWOvdUPgH+VVj5sHtlS481sdP8Amj+TXCEJUJJpwgK+feF137Wl+rh+7C+glhfDbQFleyS2U0Iz543Fp8CztTtO/WZtUs1mf6y0jglxWzZ4TyFsg6xqO9je1Zsp3QrExT1bXOcGte1zHE5DZcXJ5x4rXbHdFmCh7Zpm3eV+KqOheP8AHT1wv/7BkHQf1f8AxtXms0sgbG8tmjc4McQA9pJIabAAFUfQbFhT1LjI4NbIwglxAFwQ4beceKyxrextm+yxb4rJspq1hGP4j5RVTS+nI4j6INmgdQWiYrpZC2GQxzRufqO1QHtcS4iwsAd6ypO08Xy2I1c08JG1aFVVsPg+h/uKzjhAm1sRm/wvuY1ZtGcfhjpImOmja4NsQXtB2nkJVN0sqmy1kj2ODmu4uxaQQbRMHJzhRUsWML2nWvwPaEm+IU31rfAE/gtxD1i3B1SGTEIzyRNe890tHi4LY9dL1L9Q3RrEWzGNPH/tGo+m37ti9YBoTPXRcbE6MN1i3zyQbixOwHeE/pdgVTLXTvZBM9rn5Oax7gQGtGRA5ld+DmkkgotWVjo3cdIdV7S11iGWNiNmSfKzEFhmeFSnY9yKn8VVX6cPed/KrjoFoxLh7ZRK5h4xzSNQk2sCDe4CsmujXWWVspLDNkNPCL3IyDhPd+0X/Vxfwq58Ezv/AAXfXP8AY1VXhDwiaWve6OGR7dSMazWOcLhpBzAVr4M6V8NG5sjHMdxrjZwLTazc7HoTpv8AaQitNXNlpxV16eYHYYZR2scPxVQ4Bjc1nRT/APYU3pfiIgoZ3Hljcwc7pBqADvHsXDwFUBbTVEpGUkrWDnETTe3W8jqSo8VsbLm6P0NPQkJQkmjKPSqHCZokcQozxYvNCTJFz5WczrHiArekchNxeUEoqSwz5LdGWkgggg2IORBGVikW86b8FsVe4ywkQznabXjefngZg/OHWsjxnQetoyeNp36o/fYDJHbfrNvbrsV0YWxkjlWUTgyCQnfJX+g/uu9yTyV/oP7rvcmZEYY2hOeSv9B/dd7keSv9B/dd7kZROGN3QE55K/0H913uXZhVQ+mkEgh13NzaHseQDyGwtn0obJSb7NP4OdF/JoDJKLSTWNuVrBsB6bknpCtZp9xWW/GZW+pZ3H+9ehwnVnLAw/ZePxWKVc5PLOjC6uCwjTvJucFIYT/Rus0+M+r9Q3uyIHCfV+ob3ZFXwyLfqIGlcW7ck1Hbis3+NCs9QzuvQeFCr/u7O7Ip8Mg/UQNJ1DuKSUljS51mtAuSSAAOdZo7hRrCPNhZfeGvd4IiwXFsYID2vZETe8gMMQ57Wu/sKPE18TwR51/VZG9KccfitTHS0oL2h9m2yD37NfmYBfM85W16MYE2hpYoG58W2xOzWec3O6zdRGhXB/Dhjbj9ZO4WdKQB9lg/db15q2Klkk+I9F6q2m5S7YhahKhKHYQIQhBIIQhACWQlQgBEJUIARCVCABCEIARCVCAESFt16QgDw2MDYAOjJerJUIAEIQgAQhCAP//Z"/>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5" name="AutoShape 8" descr="data:image/jpeg;base64,/9j/4AAQSkZJRgABAQAAAQABAAD/2wCEAAkGBhEGEBAQDxQQDhMREBUQEhIUGBQPFxAQFhAVFhQXFRUXHCYeGBkjGhIVHy8gLzMpLC4sFR4xNTAqNSYrLCkBCQoKBQUFDQUFDSkYEhgpKSkpKSkpKSkpKSkpKSkpKSkpKSkpKSkpKSkpKSkpKSkpKSkpKSkpKSkpKSkpKSkpKf/AABEIAMIBAwMBIgACEQEDEQH/xAAcAAEAAgMBAQEAAAAAAAAAAAAABwgEBQYDAQL/xABREAABAwIBBAkMEAUCBwAAAAABAAIDBBEFBgcSIQgTMUFRVGGBkxYXGDI1cXORkrPS0xQVIiM0UlNydIKio7GytNFCYmOhpENkJDNEg8HC8f/EABQBAQAAAAAAAAAAAAAAAAAAAAD/xAAUEQEAAAAAAAAAAAAAAAAAAAAA/9oADAMBAAIRAxEAPwCcUREBERAREQEREBERAREQEREBERAREQEREBERAREQEREBERAREQEREBERAREQEREBERAREQEREBERAREQEREBERAREQEREBERAREQEREBERAREQEREBERAREQEREBERAREQEREBERAREQEREBERAREQEREBERAREQEREBERAREQEREBEUf5086LMho9qh0ZauVt2MOtsLNzbJB47N37cAQdLlPllR5IR7ZWStiv2jO2kk+Ywaz39wb5CiPH9kjI4ltBTMa3ekqCXkjwbCAPKKh/FcWmxuV89TI+aR5u57jcnk5AN4DUN5YaDvqjPnjUxu2oZGOBsMNvtNJXl17cb439zTerXDIg7nr243xv7mm9WnXtxvjf3NN6tcMiDuevbjfG/uab1ade3G+N/c03q1wyIO569uN8b+5pvVp17cb439zTerXDIg7nr243xv7mm9WnXtxvjf3NN6tcMiDuevbjfG/uab1ade3G+N/c03q1wy6vIDN5UZezFkfvULCNunIuIwd5o/ied4eOyDYxZ58dncGsqS5zjYNEFO4k8AAj1rrcNxHLPFGhzBIwHflio6c+TI0O/spYySyBosi2BtLENO1nTvs6WThu/eHILDkXRIIT2nLT48f+B6KbTlp8eP/A9FTYiCE9py0+PH/geim05afHj/AMD0VNiIIT2nLT48f+B+y92ZQZXYENKekirWjd0WxvcRyCneDfmKmVEEZZPZ9aStk2jEIpcLmB0Ttl3Rg/zOsHM5wAOFSVFK2docwhzXAOa4EODmkXBBG6Fqcpcj6PK2Pa6yFkuqzX9rJHyskGtve3OEFRU4V+YuYG76/CZH2IPbQFx3t5j/ABNf/KdwJgxnGocAiM1Q7QYCGiwLnPe42axjRrc4nUAFo25wI4S01VNXUMTyGionZHtbS4gN20xyOMVyQLuAHCQtblPi0NccIxBr2votslJl/gZLNTPjp5H37UB5cy5toueL2XIYLgXUjFttfCxkUuCmACGIQbdUSaOnT1IBJlqCQ0Mdqvd2oIJrRazJimloqGjjnuZY6WFktzc7Y2Jofc7+sHWtmgIiICIiDU5V5RR5KUc9XLrETLhu5pvJsxg77iBz3VP8ZxeXHqiWpqHackzy955TuADeaAAAN4ABTTsksdLGUdE06nF1TIOHR9xHzXMniCglARdlmir46LF6VszWPjncadwe1rxeRtmanD44YrQdT1Jxem6KP9kFLUW1yrwr2jrqum3BDUSRt+YHnQPO2x518yXwY5Q1tLSi/v0zIyRvMLvdnmbpHmQatFdJuTtI0ACnptX9KP8AZV1z8ZOtwTE9sjaGR1MLJAGgNaHt97eABq/ha766CN0RWrzY5JwUeE0Ilhhe98Imc58bHOO2uMguSL6g8DmQVUXvR0EuIu0IY5JnWvosa6Q27zQSpW2Q08NPU0lLBHFFtcLppNBrWXMj9FoOiN4RE/XUnZnMFgwrCaV8Ibp1Ee3TSDdfISdRPA3tQOQ75KCrE9O+lcWSNcxzTYtcC0g8oOsLzVitkPgsE1BHVENbPFOyNr9xz2PDtJhO+NWkOCx4Sq6oM/AcGkyhqYaWEXkmkDG8AvuuPIACTyAq32S+TcOSdLFS04s2Nut2/I89s93C4nX4huAKFNjjgQqqqqrHC+0RNijvvPlJLiOUNjI+urAoCKDNkXiU1DPQiKSWK8MpOg9zL+7bu6J1qH+qGr4xU9LJ+6C6aKlnVDV8Yqelk/dOqGr4xU9LJ+6C6aKlnVDV8Yqelk/dWvpcQkocGZUMvJJHhjZmg3cXyNpA4X4bkINzU4tBRvbHJLDG93asc9jHO7zSblZapHXV0mJSPmmc6WSRxc97jpFzjuklWSzB41Pi+FubO50nseodBE91ydqEbHBtzu6JeQOSw3kElLGxHD48Wikgna2WORpY9jtxzTu//VkoghfItzs32Kz4DV2mo6y76UyAOadMGwIOoh4aWOHx2Cw1qSsNyEw7CJRNBSwRyA3a4NuYz/TvcM5rLiM/+FH2JTYhFds1FUNs8ai1jyLHmkbHbvlSPgWKDG6WnqW6hPBHMBwabA63Ne3MgzkREBERAREQVp2Qk5lxcD4lJE0cl3SO/wDZRkpIz/d2X/R4fwKjdB7UlS6ikZIw6Lo3te08DmuBafGArpYTiLcXp4ahnazRMmb817A4fiqTq0OYrGvbbB4mE3dTSPpz80HTZzaMgH1UETZ/MK9r8XdINypgjm+sAYneaB51m7HjAvZ+IyVLhdtLAbHglluxv2BKum2SeE7ZBQ1QHaSvgceESMD2+LaneNbzMDgXtZhW3kWdVzOlvv7Wz3tg8bXn66CTFFGyJwP2dh8NU0XdSz2ceCKUBp+22LxrY5T5b+1mUOF0elZjonsl17r6ggRAjhDoWc0i67K/BRlFQVdLYEzQPay+9Ja8Z5nhp5kFP8Jw92LVEEDO2mlZC3vveGj8VdSCEUzGsYLNY0NaOBoFgPEFVzMphHtnjVPcXFOH1DhwaDbN8T3sVk8qcXGAUVVUm3vMD5G333hp0BzusOdBVnOfjPt7i1bKDdomMLODQiAjBHIdC/OthkNnbrciIzBGI6iDSLmxyaXvbjrdoOaQQCdZGsXudRJvw7nFxJOsk3J4SrRZjGg4JTeEn/UPQQPl1nGrMvHM9kaMccZJjhjBDA46i43JLnW1XO5rsBc35RWB2SQtSUX0l3miq/ILE7G+IDDqp2+a0tPeEERH5ipaUUbHHuZU/Tnfp4FK6CA9kr8IoPAy+cYoyyMwmPHcQpKabS2uadkb9E6J0SddjvKTdkr8IoPAy+cYouyUxhuT1bS1T2ue2CZspa2wLg07gugsD2PuE/7rpR6Cdj5hP+66UegtT2SVJxWp8qP9197JOk4rU+VH+6Da9j5hP+66UegpEoaFuHwxwsvoRRtibfWdFrQ0XO/qCjHB9kDS4zUU9M2mqGunmjhDi6MhpkeGgmx3BpKU5e1d3j+CCMMV2P2G4hOZY5J6ZjnaToYywtF90R6TSWjk123uBSDgGAwZNU8dNStEccY1DdJJN3OcTuuJ13VLy88JVnMwpvg0Xh5vzoJFREQcbngjEuCV4O9Gx3O2eMj+4XzM7OajBKAneje3mbUSNH9mhemdzuLiHgR51ix8y3cOh7036uZB26IiAiIgIiIKyZ/u7L/o8P4FRupJz/s0cYceGmhI+0P/AAo2QFMmxvxraKmrpCdU0TZ2/PidouA5S2W/1FDa6fNpjXtDi1FMTZu3CJ/Btct43E94PvzILF528CdlBhNTFG3TkboSxgbumyRt7fVLhzro8EwxuCU0FMztYIWQjl0GBt+e1+dZy5/L3HOpzDaypB0XMgcIz/Vf7iP7b2oKyZcZSuxXF6qsjd2tT7y4bzYSGxEc0bTzq12DYk3GqaCoZ2s8LJhyB7A63Ne3MqVKzOYPHPbTCWwk3dSyvh5drd74w973bm/UQfM3eR/tDjGNy6NmmRjYTuDQm/4h4HILsH1V5bIPGva/C2wA+6qp2sI/px++OPlNjHOpODQLmw17vKq67IrGvZuIQUwNxTQXI4JZTpH7DY/GgidWkzGdxKbwk/6h6q2rSZjO4lN4Sf8AUPQc7sk/glF9Jd5oqvqsFsk/glF9Jd5oqvqCxmxx7mVP0536eBSuoo2OPcyp+nO/TwKV0EB7JX4RQeBl84xQ/RUUmIyMiha6SSRwaxjRcucdwAcKmDZK/CKDwMvnGKPs2ndjDvpcf5kHzra4txGr6NydbXFuI1fRuVvQEsgq1kfm+xOixGgkko6pjI6yB73FhAaxs7C4k8AAJVo5e1d3j+C/Vl+Ze1d3j+CCkBVncwncaLw8351WIqzuYTuNF4eb86CRUREHIZ3O4uIeBHnWLHzLdw6HvTfq5lkZ3DbBcQ8CPOsXhmXFsDofmzHx1UyDtkREBERAREQV+2SOFGKro6nelp3Qn50Uhdr5ph4lDqthnayROV+GyxxjSmhPsiEDdc9gOkwfOaXAcuiqoEWQfF9abL4iC5mSOM9UNDSVNwTNAx7rb0mjaQczg4cyjXZHY57GpKWkadc8xlfb5OJtgDyF0gP1FEmC5zMUyegZT0tS6KJl9FmhE7R0nFxsXMJ3STzrW5Q5UVeVcjZa2UzvYza2khjLM0ibWYAN1xQapSzsdcc9hV89K42bUwaTRwywnSH2HSeJRMszCcWmwKaOopnmKWM3Y8WJaSCDqIIOokc6C66pxlxjXVDiNZU30hJO/QP9Jp0I/sNatvJnixmUFprH2IIPvcA1EWOsMuFxiArSZjO4lN4Sf9Q9VbXT4JnKxPJ2FtPS1LoYmFxawMidYucXO1uYTukoJb2SfwSi+ku80VX1b/KLLqvysYxlbOZ2xuL2AtjZZxFifcNG8tTh1BJik0UEQ0pJZGxsHC9zgB/coLKZhMPNFg0bz/rzyzDvaQiHmlIywMBwhuA0tPSx62wQsiB3NLRaAXHlJuedZ6CA9kr8IoPAy+cYo+zZ92MO+lx/mVoMo8h6HK10bq2ETmMFrCXSM0QSCe0cOALAw3NVhOESxzwUrY5InB7Hacx0XDcNi8goOrC+oiAvxL2ru8fwX7XwjS1IKPFWdzCdxovDzfnWw6zOC8Tb0k/rF0uBYBT5NQinpIxDEHFwYC51i43Ju4koNgiIgjrPziow/B5I/wCKplihHeD9td/aK3OunyEwo4JhtDA4aLmU0emOCRzdJ48pxUa47J11MoIKSP3dHhhL53DW17w4GQX3wXNZGORryNSmhAREQEREBERAVf8APVmrdQPkxKiZpRPJfUxNH/Jee2kaPiHdPxTc7h9zYBfCNLUdaCjqKw+XmYOHGHOnw1zKSU3LoXXELz/LbXGeTW3kChfHsg8QyZJ9lU00bR/qAbZGf+4y7f7oNAiIgIiICIiAiIgKcsweb10Z9talttRbSNO6QRZ01uC12t77jwFRVkfPh9JUCXE21E0TLOEMLWHbXX3JHOe2zeQXvyb82x7IrDIQGtgrWgAAAMgAAAsAAJdQQSyiinsjsN+QrvIh9anZHYb8hXeRD61BKyKKeyOw35Cu8iH1qdkdhvyFd5EPrUErIop7I7DfkK7yIfWp2R2G/IV3kQ+tQSsiinsjsN+QrvIh9anZHYb8hXeRD61BKyKKeyOw35Cu8mH1qx59kTBUEMo6KqqXnUGuLGXPej0yUEvKKs4Gcp+JSe1OCXqaqa8ck0Zu2Bv8QY/c0gL3fuMF9d+11z8Pyjzme5qCMGpHanMAcx7274LL7Y7VvEsaeBSHkZkDR5DxaFMy73D3yZ9nSS987zf5RYc+tB45u8hY8g6QQts+V5D6iUf6kltwX16DdwDvndJXUoiAiIgIiICIiAiIgIiIMCpwClrDeWnp5DwvjjefGQvHqUoeKUnQxeitqiDVdSlDxSk6GL0U6lKHilJ0MXoraog1XUpQ8UpOhi9FOpSh4pSdDF6K2qINV1KUPFKToYvRTqUoeKUnQxeitqiDVdSlDxSk6GL0U6lKHilJ0MXoraog1XUpQ8UpOhi9FOpSh4pSdDF6K2qINV1KUPFKToYvRTqUoeKUnQxeitqiDVdSlDxSk6GL0U6lKHilJ0MXoraog1XUpQ8UpOhi9FOpSh4pSdDF6K2qINV1KUI/6Wk6GL0Vn01HHRi0bGRjgY0MHiC9kQEREBERAREQEREBERAREQEREBERAREQEREBERAREQEREBERAREQEREBERAREQEREBERAREQEREBERAREQEREBERAREQEREBERAREQEREBERAREQEREBERAREQEREBERAREQEREBERAREQEREBERAREQEREBERAREQEREBERAREQEREBERAREQEREH//2Q=="/>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pic>
        <p:nvPicPr>
          <p:cNvPr id="10" name="Picture 10" descr="http://t3.gstatic.com/images?q=tbn:ANd9GcSzMHmTPW29s4j62dWaJWiugcmTBu_FnRL8dHkNG7Y821oJMRUrzIuuRZrn"/>
          <p:cNvPicPr>
            <a:picLocks noChangeAspect="1" noChangeArrowheads="1"/>
          </p:cNvPicPr>
          <p:nvPr/>
        </p:nvPicPr>
        <p:blipFill rotWithShape="1">
          <a:blip r:embed="rId5">
            <a:extLst>
              <a:ext uri="{28A0092B-C50C-407E-A947-70E740481C1C}">
                <a14:useLocalDpi xmlns:a14="http://schemas.microsoft.com/office/drawing/2010/main" val="0"/>
              </a:ext>
            </a:extLst>
          </a:blip>
          <a:srcRect l="-5506" t="39470" r="-1"/>
          <a:stretch/>
        </p:blipFill>
        <p:spPr bwMode="auto">
          <a:xfrm>
            <a:off x="2250232" y="3959515"/>
            <a:ext cx="1349788" cy="6516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54955173"/>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barn(inVertical)">
                                      <p:cBhvr>
                                        <p:cTn id="7" dur="500"/>
                                        <p:tgtEl>
                                          <p:spTgt spid="4098"/>
                                        </p:tgtEl>
                                      </p:cBhvr>
                                    </p:animEffect>
                                  </p:childTnLst>
                                </p:cTn>
                              </p:par>
                              <p:par>
                                <p:cTn id="8" presetID="16" presetClass="entr" presetSubtype="21"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arn(inVertical)">
                                      <p:cBhvr>
                                        <p:cTn id="10" dur="500"/>
                                        <p:tgtEl>
                                          <p:spTgt spid="6"/>
                                        </p:tgtEl>
                                      </p:cBhvr>
                                    </p:animEffect>
                                  </p:childTnLst>
                                </p:cTn>
                              </p:par>
                              <p:par>
                                <p:cTn id="11" presetID="16" presetClass="entr" presetSubtype="21" fill="hold"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barn(inVertical)">
                                      <p:cBhvr>
                                        <p:cTn id="1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851920" y="764704"/>
            <a:ext cx="4752528" cy="4247317"/>
          </a:xfrm>
          <a:prstGeom prst="rect">
            <a:avLst/>
          </a:prstGeom>
          <a:noFill/>
        </p:spPr>
        <p:txBody>
          <a:bodyPr wrap="square" rtlCol="0">
            <a:spAutoFit/>
          </a:bodyPr>
          <a:lstStyle/>
          <a:p>
            <a:pPr algn="ctr"/>
            <a:r>
              <a:rPr lang="es-MX" b="1" dirty="0" smtClean="0">
                <a:latin typeface="Calibri" pitchFamily="34" charset="0"/>
                <a:cs typeface="Calibri" pitchFamily="34" charset="0"/>
              </a:rPr>
              <a:t>PROBLEMÁTICA (continuación)</a:t>
            </a:r>
          </a:p>
          <a:p>
            <a:endParaRPr lang="es-MX" dirty="0" smtClean="0">
              <a:latin typeface="Calibri" pitchFamily="34" charset="0"/>
              <a:cs typeface="Calibri" pitchFamily="34" charset="0"/>
            </a:endParaRPr>
          </a:p>
          <a:p>
            <a:pPr algn="just"/>
            <a:r>
              <a:rPr lang="es-MX" dirty="0">
                <a:latin typeface="Calibri" pitchFamily="34" charset="0"/>
                <a:cs typeface="Calibri" pitchFamily="34" charset="0"/>
              </a:rPr>
              <a:t>La base que soporta a la problemática planteada, radica en que la población inscrita en el Sistema de Universidad Virtual es socioeconómicamente variable, además que la formación de cada uno de los alumnos es diferente, ya que, algunos pueden tener conocimientos amplios en el uso y aplicación de herramientas informáticas que le permitan contar con mayores posibilidades de acceso a la plataforma, como también existen aquellos alumnos que sus conocimientos son básicos y sumando a esto, que el alcance a algún centro comunitario, cibercafé o punto de acceso a internet se vea limitado.</a:t>
            </a:r>
            <a:endParaRPr lang="es-MX" dirty="0" smtClean="0">
              <a:latin typeface="Calibri" pitchFamily="34" charset="0"/>
              <a:cs typeface="Calibri" pitchFamily="34" charset="0"/>
            </a:endParaRPr>
          </a:p>
        </p:txBody>
      </p:sp>
      <p:pic>
        <p:nvPicPr>
          <p:cNvPr id="5122" name="Picture 2" descr="https://encrypted-tbn3.gstatic.com/images?q=tbn:ANd9GcTaFeYebiNOZZ9Z83su3ne5_X8v_1LBaJUOd2edL6KwDJeI-B-9E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9632" y="548680"/>
            <a:ext cx="1714500" cy="1685926"/>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descr="C:\Users\Sebastián Cornejo\Pictures\Imagenes de Internet\Proyecto titulacion\SUV M.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93399" y="-2"/>
            <a:ext cx="511376" cy="604800"/>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https://encrypted-tbn1.gstatic.com/images?q=tbn:ANd9GcSZ_q1NYMBAueRWE0hQPAebBy2n1tOfA1yzoqvzX4vlT6rKc5nP2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1034" y="4077072"/>
            <a:ext cx="2411696" cy="1599060"/>
          </a:xfrm>
          <a:prstGeom prst="rect">
            <a:avLst/>
          </a:prstGeom>
          <a:noFill/>
          <a:extLst>
            <a:ext uri="{909E8E84-426E-40DD-AFC4-6F175D3DCCD1}">
              <a14:hiddenFill xmlns:a14="http://schemas.microsoft.com/office/drawing/2010/main">
                <a:solidFill>
                  <a:srgbClr val="FFFFFF"/>
                </a:solidFill>
              </a14:hiddenFill>
            </a:ext>
          </a:extLst>
        </p:spPr>
      </p:pic>
      <p:pic>
        <p:nvPicPr>
          <p:cNvPr id="5126" name="Picture 6" descr="https://encrypted-tbn2.gstatic.com/images?q=tbn:ANd9GcS22Q1xv2PsMm3V9reV3asZjnEmXaWMWDQvDHfA4o38MIE4gz4-H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31925" y="2492896"/>
            <a:ext cx="1276350" cy="12763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70557933"/>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fade">
                                      <p:cBhvr>
                                        <p:cTn id="7" dur="500"/>
                                        <p:tgtEl>
                                          <p:spTgt spid="512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5126"/>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51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2" name="Picture 4" descr="http://www.losemprendedores.com/wp-content/uploads/2012/04/estrategia-interne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48064" y="3429000"/>
            <a:ext cx="3248025" cy="2886076"/>
          </a:xfrm>
          <a:prstGeom prst="rect">
            <a:avLst/>
          </a:prstGeom>
          <a:noFill/>
          <a:extLst>
            <a:ext uri="{909E8E84-426E-40DD-AFC4-6F175D3DCCD1}">
              <a14:hiddenFill xmlns:a14="http://schemas.microsoft.com/office/drawing/2010/main">
                <a:solidFill>
                  <a:srgbClr val="FFFFFF"/>
                </a:solidFill>
              </a14:hiddenFill>
            </a:ext>
          </a:extLst>
        </p:spPr>
      </p:pic>
      <p:sp>
        <p:nvSpPr>
          <p:cNvPr id="2" name="1 CuadroTexto"/>
          <p:cNvSpPr txBox="1"/>
          <p:nvPr/>
        </p:nvSpPr>
        <p:spPr>
          <a:xfrm>
            <a:off x="539552" y="764704"/>
            <a:ext cx="8064896" cy="4247317"/>
          </a:xfrm>
          <a:prstGeom prst="rect">
            <a:avLst/>
          </a:prstGeom>
          <a:noFill/>
        </p:spPr>
        <p:txBody>
          <a:bodyPr wrap="square" rtlCol="0">
            <a:spAutoFit/>
          </a:bodyPr>
          <a:lstStyle/>
          <a:p>
            <a:pPr algn="ctr"/>
            <a:r>
              <a:rPr lang="es-MX" b="1" dirty="0" smtClean="0">
                <a:latin typeface="Calibri" pitchFamily="34" charset="0"/>
                <a:cs typeface="Calibri" pitchFamily="34" charset="0"/>
              </a:rPr>
              <a:t>ESTRATEGIAS PARA LA RESOLUCIÓN DEL PROBLEMA</a:t>
            </a:r>
          </a:p>
          <a:p>
            <a:pPr algn="ctr"/>
            <a:endParaRPr lang="es-MX" dirty="0">
              <a:latin typeface="Calibri" pitchFamily="34" charset="0"/>
              <a:cs typeface="Calibri" pitchFamily="34" charset="0"/>
            </a:endParaRPr>
          </a:p>
          <a:p>
            <a:pPr algn="just"/>
            <a:r>
              <a:rPr lang="es-MX" dirty="0">
                <a:latin typeface="Calibri" pitchFamily="34" charset="0"/>
                <a:cs typeface="Calibri" pitchFamily="34" charset="0"/>
              </a:rPr>
              <a:t>Antes de llevar a cabo la búsqueda de soluciones para que estas puedan ser aplicadas e intentar resolver el problema que se desea resolver a través del proyecto, es indispensable confeccionar algunas estrategias que permitan dar una dirección  encausamiento al mismo, logrando determinar cuales son los factores que han generado la necesidad de un proyecto que aproxime a los alumnos del Sistema de Universidad Virtual a una interfaz capaz de proporcionar el acceso a servicios básicos de la plataforma Metacampus</a:t>
            </a:r>
            <a:r>
              <a:rPr lang="es-MX" dirty="0" smtClean="0">
                <a:latin typeface="Calibri" pitchFamily="34" charset="0"/>
                <a:cs typeface="Calibri" pitchFamily="34" charset="0"/>
              </a:rPr>
              <a:t>.</a:t>
            </a:r>
          </a:p>
          <a:p>
            <a:pPr algn="just"/>
            <a:endParaRPr lang="es-MX" dirty="0">
              <a:latin typeface="Calibri" pitchFamily="34" charset="0"/>
              <a:cs typeface="Calibri" pitchFamily="34" charset="0"/>
            </a:endParaRPr>
          </a:p>
          <a:p>
            <a:pPr marL="342900" indent="-342900" algn="just">
              <a:buAutoNum type="arabicPeriod"/>
            </a:pPr>
            <a:r>
              <a:rPr lang="es-MX" dirty="0" smtClean="0">
                <a:latin typeface="Calibri" pitchFamily="34" charset="0"/>
                <a:cs typeface="Calibri" pitchFamily="34" charset="0"/>
              </a:rPr>
              <a:t>Lograr </a:t>
            </a:r>
            <a:r>
              <a:rPr lang="es-MX" dirty="0">
                <a:latin typeface="Calibri" pitchFamily="34" charset="0"/>
                <a:cs typeface="Calibri" pitchFamily="34" charset="0"/>
              </a:rPr>
              <a:t>la identificación del </a:t>
            </a:r>
            <a:r>
              <a:rPr lang="es-MX" dirty="0" smtClean="0">
                <a:latin typeface="Calibri" pitchFamily="34" charset="0"/>
                <a:cs typeface="Calibri" pitchFamily="34" charset="0"/>
              </a:rPr>
              <a:t>problema</a:t>
            </a:r>
          </a:p>
          <a:p>
            <a:pPr marL="342900" indent="-342900" algn="just">
              <a:buAutoNum type="arabicPeriod"/>
            </a:pPr>
            <a:r>
              <a:rPr lang="es-MX" dirty="0" smtClean="0">
                <a:latin typeface="Calibri" pitchFamily="34" charset="0"/>
                <a:cs typeface="Calibri" pitchFamily="34" charset="0"/>
              </a:rPr>
              <a:t>Analizar </a:t>
            </a:r>
            <a:r>
              <a:rPr lang="es-MX" dirty="0">
                <a:latin typeface="Calibri" pitchFamily="34" charset="0"/>
                <a:cs typeface="Calibri" pitchFamily="34" charset="0"/>
              </a:rPr>
              <a:t>el problema mediante la recopilación de hechos e </a:t>
            </a:r>
            <a:r>
              <a:rPr lang="es-MX" dirty="0" smtClean="0">
                <a:latin typeface="Calibri" pitchFamily="34" charset="0"/>
                <a:cs typeface="Calibri" pitchFamily="34" charset="0"/>
              </a:rPr>
              <a:t>información</a:t>
            </a:r>
          </a:p>
          <a:p>
            <a:pPr marL="342900" indent="-342900" algn="just">
              <a:buAutoNum type="arabicPeriod"/>
            </a:pPr>
            <a:r>
              <a:rPr lang="es-MX" dirty="0" smtClean="0">
                <a:latin typeface="Calibri" pitchFamily="34" charset="0"/>
                <a:cs typeface="Calibri" pitchFamily="34" charset="0"/>
              </a:rPr>
              <a:t>Desarrollo </a:t>
            </a:r>
            <a:r>
              <a:rPr lang="es-MX" dirty="0">
                <a:latin typeface="Calibri" pitchFamily="34" charset="0"/>
                <a:cs typeface="Calibri" pitchFamily="34" charset="0"/>
              </a:rPr>
              <a:t>de posibles soluciones o </a:t>
            </a:r>
            <a:r>
              <a:rPr lang="es-MX" dirty="0" smtClean="0">
                <a:latin typeface="Calibri" pitchFamily="34" charset="0"/>
                <a:cs typeface="Calibri" pitchFamily="34" charset="0"/>
              </a:rPr>
              <a:t>alternativas</a:t>
            </a:r>
          </a:p>
          <a:p>
            <a:pPr marL="342900" indent="-342900" algn="just">
              <a:buAutoNum type="arabicPeriod"/>
            </a:pPr>
            <a:r>
              <a:rPr lang="es-MX" dirty="0" smtClean="0">
                <a:latin typeface="Calibri" pitchFamily="34" charset="0"/>
                <a:cs typeface="Calibri" pitchFamily="34" charset="0"/>
              </a:rPr>
              <a:t>Selección </a:t>
            </a:r>
            <a:r>
              <a:rPr lang="es-MX" dirty="0">
                <a:latin typeface="Calibri" pitchFamily="34" charset="0"/>
                <a:cs typeface="Calibri" pitchFamily="34" charset="0"/>
              </a:rPr>
              <a:t>e implementación de un </a:t>
            </a:r>
            <a:r>
              <a:rPr lang="es-MX" dirty="0" smtClean="0">
                <a:latin typeface="Calibri" pitchFamily="34" charset="0"/>
                <a:cs typeface="Calibri" pitchFamily="34" charset="0"/>
              </a:rPr>
              <a:t>plan</a:t>
            </a:r>
          </a:p>
          <a:p>
            <a:pPr marL="342900" indent="-342900" algn="just">
              <a:buAutoNum type="arabicPeriod"/>
            </a:pPr>
            <a:r>
              <a:rPr lang="es-MX" dirty="0" smtClean="0">
                <a:latin typeface="Calibri" pitchFamily="34" charset="0"/>
                <a:cs typeface="Calibri" pitchFamily="34" charset="0"/>
              </a:rPr>
              <a:t>Implementación </a:t>
            </a:r>
            <a:r>
              <a:rPr lang="es-MX" dirty="0">
                <a:latin typeface="Calibri" pitchFamily="34" charset="0"/>
                <a:cs typeface="Calibri" pitchFamily="34" charset="0"/>
              </a:rPr>
              <a:t>y evaluación del plan</a:t>
            </a:r>
          </a:p>
        </p:txBody>
      </p:sp>
      <p:pic>
        <p:nvPicPr>
          <p:cNvPr id="3" name="Picture 2" descr="C:\Users\Sebastián Cornejo\Pictures\Imagenes de Internet\Proyecto titulacion\SUV M.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93399" y="-2"/>
            <a:ext cx="511376" cy="604800"/>
          </a:xfrm>
          <a:prstGeom prst="rect">
            <a:avLst/>
          </a:prstGeom>
          <a:noFill/>
          <a:extLst>
            <a:ext uri="{909E8E84-426E-40DD-AFC4-6F175D3DCCD1}">
              <a14:hiddenFill xmlns:a14="http://schemas.microsoft.com/office/drawing/2010/main">
                <a:solidFill>
                  <a:srgbClr val="FFFFFF"/>
                </a:solidFill>
              </a14:hiddenFill>
            </a:ext>
          </a:extLst>
        </p:spPr>
      </p:pic>
      <p:sp>
        <p:nvSpPr>
          <p:cNvPr id="4" name="AutoShape 2" descr="data:image/jpeg;base64,/9j/4AAQSkZJRgABAQAAAQABAAD/2wCEAAkGBhISEBUUEhMVEhQUFBgWFBcYGBgYHhcXFRYVFxUXGRcYGyYeGhkjGRcYIDAgIycpLCwsFR4xNTAqNSYrLCkBCQoKDgwOGg8PGi8lHyIsLC8sMCwuLCwvLiwyLCwtLDAqLCosKiwsLCksLCwsLCwsLCwsKSwsLCwsLCwsLCwsLP/AABEIANQA7gMBIgACEQEDEQH/xAAbAAEAAgMBAQAAAAAAAAAAAAAABQYCAwQBB//EAD4QAAIBAgMGAwUGBQMEAwAAAAECAAMRBBIhBQYxQVFhE3GBIjKRobEjQlLB0fAUU3KS4RWC8QcWM2JDo7L/xAAaAQEBAQEBAQEAAAAAAAAAAAAABAUDAQIG/8QALxEAAgIBBAAEBAYDAQEAAAAAAAECAxEEEiExIkFRYRNxgbEyM5HB0fAUI6HhBf/aAAwDAQACEQMRAD8A+4xEQBERAEREAREQBERAEREAREQBE8Jni1AeBBgGUREAREQBERAEREAREQBERAEREAREQBERAEREAREQBERAEREAREQCo7c2qamJNAMVRCA9tMzML2PYC07a+w0Snnpk03AuGB+vUSA3w2a9Gu1dL5aliTyDAAEHtOSvtHE+GFc2zHKosbv/AEj7w7jrPz11klbJTWX5e3oakK04RcXheZedgbT8egrn3rlW81428+PrJKRO7GzWoYdVb3iSzdi3L4WktNynd8Nbu8GdPG57ehEROp8CIiAIiIAiIgCIiAIiIAiIgCIiAIiIAiIgCIiAIiIAiJrxFXKrG17Am3XtPG8Ah9sbxUKZNJgHNvaBtbXkb6SE3cxVKk9Wo1KnRDNdWJ9CqXHCwvp1nWmwRVwTvUH2tW9YtzB1KjytpbvKpurhvHxK03ACUyb2t7Vtde50HLSY91l3xIvjno0K4V7Je3Z9OwGPSsmZDcXt6idMg8JQ8DGMqi1Osmew4K6kA6crgiTk1a5Nrxdoimknx0IiJ0PgREQBERAEREAREQBERAEREARPLz2AIiIAiIgCIiAIiYvUAFyQAOJMAynHtOuq0mJIGn7HnIvaO9CjSkMx/EeHoOcrNeqWZmbUsbnuZn6jWQinGPJXVp5S5fB27V3oqrRWnh0GiBWY8RpY5VkXulh3oWxGdCpuMrHXXja2t5nSqk0/E/h6hQA+3nsDY2J/8enxmFFApuMNV+1OYe3739P2fCZc52Sak311/cFqjFRcUu/76luobSSviaRXkj3B5aqbfKT8+a08VqctNqZU8TUudOPshAfnJ7ZG8pQBKt2A4NxI8+s0NPrI5as8/Mkt07xmJbImqhiFdQVIYHpNs0089EQiInoEREAREQBERAEREATh2ttVaCZm1JNlUcWP75zulL33rFcRRv7mRrHvm1/KT6m11VuSOtMFOaTJFMbjHGZRTUclsT87zr2Rt/xHNKovh1Rra+jAcSv6Tk2XvBS8IXYXAtK9V2l4m0KLUxpnUX6g6H5TMhqnFxe7Oe0VOnduTjjHTPokQIm2QCIiAIiIAkftvZpr0igbIbghu469pzbZ2u1KogUAgqSw662GvxnJjd57i1MWPU8vISS2+rEoTO8Kp8SiVytQq0n8OshDcmGqsOvaY1D7J8jOpy9QkkljxJJ4dyToBOY1b3FGk+JYAlipyqPIkXY+gHnMJxTfh6NRPC57JbbO1KVLZyUiwztSQBRqfuk36Tqq4imyYRqbBgrBdOXsjQ8/uyssqVhaxuNSDoy/vqJ3CvkpKHyooN1JX2iR+EcT58O8oeqbfXGEv0OPwUl3zn7nVtPderRJej9qlySh95b8bEcR+7SMoVkbgHZ72FMD2r924Adx8pfNk4xqtFXZSha+h42vofXjInE7dSlXqAURmBsW0BbQHp3+Uou01SSmpYTONd1jzHGWjdu5syrTu1Sy5hYU14Lre5PMydlc/wC7x/LP93+JvwO9C1Ky0gmrXJsQ2WwvrbSV03UQShF/c4WV2NuUkTkRF5aTiIiAJqxGJVFLOQqqLknkJtlQ/wCouMKUqS/dep7XfKLgfHX0nK6z4cHP0OlcN8lE7E3peofsKOZerHLf0A0ndgtt5nFOohpOfdBNw3k3XtITdjaKC4JHaN7dpJZcp9tWDLbqDMqOsmlvcvPorlSt2xR+pcImNNrgeUym0QCR229jLiKeUnKRqrdD+kkYnzKKmtsuj2MnF5R8y2huzXoH2vDKngc4W/azc7cpZd1t37LTrVAucJ7IHLNc5jf71iBI3a20Vq1cQ1TVMOpVOgZvZB7ktf4SY3Z2+rYemKrAPbKb2F8pIBt5W4THohSrn6LrJoWysdf3LFPCZx4ra9NBq1z0Gp/xK3tDaj1W5qvJQfr1M0LtVCv3ZJXTKZYMdtunT095ug/MyvYza1SodWyjkBpIbF18R4gTD01q2XPUU2DEXsAp68T6TpwmKNSy0qLvVPFWFhT1+9bifgJmW6iy32XsWwpjX7ssuytuki1XqAH4Ak6AHv5Sdlc2duucy1MS/iOtiqjRV5iwH5SWxu1UpcTc9Bx/xNKiU4wzdwR2KLliBXt466HEENURCqqLMbdTfh3kb7H86l/f/iWtcLhsT7ZRXa1jcajsZl/21hf5KfP9ZJZpJWSc01hneOoUEotPgq+CwdKq4WriFKXGVEZdTfnbj5nWXXDYRKa5UUKByE4qe7mGVgwpKCDcHXiOHOScq0un+EnnGThdbv6KXtjBrXq1XH2XgnKHCn2mHEtbvoLa+c49o7OGHXD1apZqj1VNQsbkAHMVA/fSXT/S6efPY3LBiLm2YCwa3C8jN7MKxRKikjwmJJHEZrAN6G3oZNbpnFTsfL/9/g7V3ZcY+ROU3BAI1BFx5SkbfdErO1RgiljbmSRxCqNT9JP7EqsHanZsmUVFvyzE5luOV7kes3pu9S8dqzLndjcX1C6AaD98Z2si9VXFx9TnXJUyeSk0K6VBmptmA46WI81OoklsraRoE2VSG94WAJ9ZL7Z3SSqc9I+DV4gjQE9wOHpKyoqKzJUUZlNsykWb0HPymZZVZp5Z/Rl0ZwuWC74fbdJkLZgLcQdCPTn6SH2hvMzaUvZH4uZ/SQl6Ytmq00J4BiQfprM8ifz6P9/+J1nrLZxx0c46euLyywbO3lB0qix/EOHqOUnkqAi4Nx1lByp/Oo/3/wCJswu0HUfZvobEW1B6HuJ0p10ocWcnxPTKXMC+SL3i2IMVRKEgMDmQnkw4X7RszbaVAATlfmOvlJCpWC8SBNPdC2HsyPEq5e58obY9elUNPwmLLa+QZuI0OnWxlg2BunUaor11KIpuFJ9piOFxyE8x+Pp4jaDpfRKahCt7+IPbDd+NrS07vbV8egHPvAlW8xz9eMytPRTK1rvHXuXXXWKCfqScRE2zNEREA+X7w0Gp1K9LgGqrUHK4Oa2vr8pacbhn/wBNQYNQxVFKqwDZl4uuv3jrr1mO++zVZUqk5bMFZgL2BNwbc7HT/dNm7G0aaURTNVHyk2INtCb2KtYg3vMiuCrunCXTXBfOe6uMl5Fa2VtJay6AoymzIdCpHETtnZvTseg18QlVcPUA9pjcK/TNp73ceRvILZe2BUyq/suRcDqBbX1vpJLa3XLGSmE1NZRaNzqN/GqfiqZAe1MW+pMsa0wLkAC/Hv59ZSFNuBtPfGbqfiZVVq1XBR29E9mnc5OWSR3k3kajWFIg01ZQVqciTcFb8uEi+J6k+t5niKJYDOMwPDMLj0vNVSmSLKzJ3U206eUlutdkss7VwUI4RmuM8FhlJapwCJqfJjwHlqZdsK7FFLCzFQWHQ21Eh928Nh0W1MWe3tFve72PTyk09QKCSQAOJOlpqaOpwjlvshvnuljBnE8Vri41B4T2XE4mLoCLHUHjMogGnD4RE90W/wAcPSboieJJcIFW3k20yVfCN0UqCG5NfiL8rSHKS843AU6q5aihh9O4PIysNulXR8tGtlpNxJ95BzC+fUWmTqtNbKe5cr7GhRdBRx0yHxL2YUwvi1TwpjWx/wDcjgO3HylwobuYcqueimawzWvxtrz6zbsjYVHDrZF9o+859489T07TzaO21p6D2m6ch5n8p1p08KIuVuDlZbK14gYPuvhTp4K/P9ZTcDSy0wv4Cyf2Myj5CTlHbtUNcnMDxB4enSRi0jmqEcGqO47BmvqeXGR6myqxJ1rH0KaYzg3vZjabsLj6ZxFOhVDVWqGwXM3sgAkswva3nObCF8Q5TDa5TapVPur2HMn5+XGWnY+waGEBN81VvfqNbM3YdB2HznmlonJ7ul7i+2KWPMq++GDp4fF0atOyN7N1AAGjZQdBzGnpLBuTStSqNwV6rFR2ld3opvWxNxbLmRUuRcgcLLx1aXzZ+DFKkiLwVQPM8z6mVaeO/USmukcbntqjF9s6YiJqkIiIgHFtjACtQemfvDTzGo+YlI2FjqmHUuy56BfLUFrlWA425cfI9p9EMrGzUFPGV6DD2KozqCNDfiPmfhIdRXmyM08Pr+CmqfglF/MlqeDw1ZAwp03Vhoco/TjI+ruThyCFDJqSLHgTbUX15DS/Kc2y6Zw+PahTP2TLny/hNjw+FvIiWqdIRhdHxxWVwz5k5VvwvgoWIo1KDhK/A+5V5H+roZlQqtUbLhk8RudRh7K9wDx82+EuuKwiVFKuoZTxBnuHwqooVFCqOAEm/wADxcPj/p1/yvDyuSo4ncmqB4qV2avrmzElXvb2dfLy8pwUMXdijqadReKn6jqJ9BlI27tjDVnswAKG1ypvcHqOV+U56uiuuKknh/c6ae2c3h8niuQbg2I4ETLamOepTbM1/ZOnDl0nN/qeH51D/YYOMovZEqFmYhQPDYXuw58BpeQKTxtT79ylpZy1/wAL3hUsijooHwAm28wZwoJOgAuT0AkHtDbxOlPQfi/TpP0Flsao+IyoQlY+CezT2U7C416bZlPHiDz85YcLtqmy3JykcQfy6zlTq4WezPuyiUPc1bwVMQtMNh9WDXYaXK2PC/OQOF3jrOL5mHI3UDX4azv2httn0T2V68z+kjAlzYamZ+qvzP8A1yf7fQroqxHxpHX/AK5W/F8h+kmthYx6iMXNyGsOWlgfzMqFfaNBHCNVGe9jYEqp10ZxoDp6c5a93lsjX6j6T60dk3biTyfOojBQykd+MpM1NgpysVIB6EjQyh1nei+TELlPJx7rd/8AI+E+hznxmBSqpWooZTyP5dDLdTpvjLh8onpu+H5cFLqMqAM50PuhbEv/AEjp3Ok66O7lauoNTLTQEFaWuttQXPG/70kzsrdijQYsoLNfQtrlHQfrJe0no0GObP0Olmpz+Eq+D3LtU8SrVbNyyEggDgCx1bTqJMDYlP72Z/6mP0FhJGV3e7eAUaZpqftHFv6VOhPn0lMq6aIbmujkpWWSwmQGw8AK2PZ6YtTSoW9AdB6mfQRIrdvZq0qC24uAzHqSPoOElZ7pavhw57fIvs3y+XAiIlRwEREA8Mqu08QHx9Lw+NEE1W5BRqbnsPrOveDbTBhQoa1nNr/gv+dte3GRW3cL/B4QIgztVcCq17Ejiwv05epkGot3JpdR5b9/JL9/QqqhhrPb6/kkN1lNWpWxLf8AyNlTsg/Y+EssoewMcTSyvWdSrWppSFzl4kkKvUnjLbss1Nc+bLpkz2zc73ty4cdY0lyklFL6+55fBqTZ3xES8mE0tg6Z4op/2j9JuieNJg5zs+l/LT+0fpNATDioFC0w99LKL387ce0isVvB4lxTNlBIJ56aHykfM23Vwi8RWSyGnk1mTwXCvSDKVPBgQfIixlF2nhGwRALCpSPu6jMvpz+nlJPEbztRosWGZgLJ/UdAG6jv2kZsXZvjOWqNnc6sTr/wJx1V1dqW1c/Y6UwnXlvoJtGiVLGqoUDW9768gnEnsJjg8d4tyKb01Fsufi4P3rcgenaSe2d10yZksGGsjNn7QesWNT3kCoT1ABsf30kUo7fDLsojJT5XR0OwAub2HGwv8hxmzA4GtifcBo0Txc+847dB2Gncz2068BtF6ZsPaX8P6dJ9VKG7/Z0eWbtvhJRN28OKXh+GCvM879b8bz3YWxv4ZWQOXUtdb/dFvd+N53YbEq65l4cPUaEfGbZvxrr4lFfIy3OWGmxEROp8CIiAeNKdu/stcR/EGv7VRmKN1XuOhuNP6ZcpTtt13weK8VPdrj2geAYWubddQfUyPU4W2cul39TvTl5jHtnXsTaDUH/ha51H/ifky8h++HCWUGfPNubYNakx8RHamVIGUKy3IBtrf/jtJ/c/bjVlKPqyAEHqOGvcTjptTFy+H5eWfsdbqWlv/UssRE0iMTwz2IBR9nbNf+IcM3h1hUZkfW9ibmy+6ykaaycr13UAYhKdVLgZgLHXS+Rr39JK4jBo/vqGtw7eR4iYps+mDmygkcCbsR5Fr2kENLOGVGXn/coolcpctGyjh1UWVQo7AD6TbES5LBOIiJ6BERAKxtrdk5jWw2jnV05P5d5F4XGB7ggq495ToQZe5A7xbLQ2qgAODlLdMwKqT1s5XWZeq0i5nD6llN7/AAyKpt2lVZPuBFINhck8rsSO/AaRsbbXhMMwt3HOZbK2uailayGm4YowYWBYaEdr/Oc+P2Gy5mpsMo1ytcW7A6zIlnOUaCSxhk3tXetWplU1JEidg0j7bdSB8Lk/Wa6WwKmbK7BbWuFuSQQCLEgWvfjrzkpWr0sOoUkAjQJe1r8C7crnlxN563KT3SZ8pRgsRN5sFLMQqjiT9B1PYTzCYWritKYNKjwLn3nHMDt2HqZr3awtXEO38XRKkEMFOiqguEVQORJJ6nLrLuigCw0A4TR02l+It0uiW69xeF2c+z8CtGmtNPdXr8SZ0xE2EklhEDeeWIiJ6eCIiAcWO2qlIgG7MeCqLk+nIdzK1t4VsQoZqZp0kBZeBJP/AL3tlFukseI2SrVBVBZKgFswtqOhBFjPamzM/wD5GLr+GwC+oGp9TIr67bcx8v72UVzjBprs4tkYBK2FpGtTVmyDUjW3Aa8eFp34HZNGjfw0Ck8T/wAzrVbT2URqjHHHK8zk5t59BEROp8CIiAIiIAiIgCIiAIiIAmutRV1KsLgixE2RDB833xolMQqB7nJmLm18lyFRgNGINyGOs6tm46krIjBmYW9p+fkvIdJJYvd5620TUqL9kEWx5EDgv9xN+01b9YAKErKLG4RrfFT9RMG7TyW+xcJM04Wxe2D9Dv2vtagqhmXOeC2NmHWzDUSkY/Z9NcTTcM9lcZqdUm4Ln3vNSR56Tv3eoeNiaatqASxB6Lr9bS0b17ueOoemB4i200GYefUcYhXZfB2enlgboUyUPUmsHhQi2BLE8WJuW7mdE1YZCEUNxCgHzA1m2bkVhYRmvsRET6PBERAEREAREQBERAEREAREQBERAEREAREQBERAEREA8tITfKlfB1O1iPRhJyVrfXaOWmtBRmeucoHqNB3J/OcNS0qpZ9DrSm5rBA/9PxfEtflSNv7ln0K0oGw6NTB4pBVQKKi5b3B4kcxzBAv5y/iT6Diva+0zrquZ5XTPYiJeSiIiAIiIAiIgCIiAIiIAiIgCIiAIiIAiIgCIiAIiIAiIgCVXe2iP4nBufu1bD1Kj85aSZVd7sWjpSZHVslYXsQbaX5eUl1bxU/p9ztR+NGe/tP7Gm495Kot/uBv9BLHhauZFb8Sg/EXkNvdSz0FHWoPkrH8pLYAfZJ/Qv/5EQ/Pl8l+4l+VH5s6IiJUcRERAEREAREQBERAEREAREQBERAEREAREQBERAEREAREQCH3txLJg6jKbGwHxYA/Iz5sh1/23+E9iYf8A9H8xfI09H+B/M+ibdP2VLzJ/+p5MYcewvkPpETSr/On8l+5FL8C+psiIlRxEREAREQBERAEREAREQBERAP/Z"/>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Tree>
    <p:extLst>
      <p:ext uri="{BB962C8B-B14F-4D97-AF65-F5344CB8AC3E}">
        <p14:creationId xmlns:p14="http://schemas.microsoft.com/office/powerpoint/2010/main" val="744557355"/>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2292"/>
                                        </p:tgtEl>
                                        <p:attrNameLst>
                                          <p:attrName>style.visibility</p:attrName>
                                        </p:attrNameLst>
                                      </p:cBhvr>
                                      <p:to>
                                        <p:strVal val="visible"/>
                                      </p:to>
                                    </p:set>
                                    <p:anim calcmode="lin" valueType="num">
                                      <p:cBhvr>
                                        <p:cTn id="7" dur="500" fill="hold"/>
                                        <p:tgtEl>
                                          <p:spTgt spid="12292"/>
                                        </p:tgtEl>
                                        <p:attrNameLst>
                                          <p:attrName>ppt_w</p:attrName>
                                        </p:attrNameLst>
                                      </p:cBhvr>
                                      <p:tavLst>
                                        <p:tav tm="0">
                                          <p:val>
                                            <p:fltVal val="0"/>
                                          </p:val>
                                        </p:tav>
                                        <p:tav tm="100000">
                                          <p:val>
                                            <p:strVal val="#ppt_w"/>
                                          </p:val>
                                        </p:tav>
                                      </p:tavLst>
                                    </p:anim>
                                    <p:anim calcmode="lin" valueType="num">
                                      <p:cBhvr>
                                        <p:cTn id="8" dur="500" fill="hold"/>
                                        <p:tgtEl>
                                          <p:spTgt spid="12292"/>
                                        </p:tgtEl>
                                        <p:attrNameLst>
                                          <p:attrName>ppt_h</p:attrName>
                                        </p:attrNameLst>
                                      </p:cBhvr>
                                      <p:tavLst>
                                        <p:tav tm="0">
                                          <p:val>
                                            <p:fltVal val="0"/>
                                          </p:val>
                                        </p:tav>
                                        <p:tav tm="100000">
                                          <p:val>
                                            <p:strVal val="#ppt_h"/>
                                          </p:val>
                                        </p:tav>
                                      </p:tavLst>
                                    </p:anim>
                                    <p:animEffect transition="in" filter="fade">
                                      <p:cBhvr>
                                        <p:cTn id="9" dur="500"/>
                                        <p:tgtEl>
                                          <p:spTgt spid="122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123728" y="789179"/>
            <a:ext cx="4752528" cy="646331"/>
          </a:xfrm>
          <a:prstGeom prst="rect">
            <a:avLst/>
          </a:prstGeom>
          <a:noFill/>
        </p:spPr>
        <p:txBody>
          <a:bodyPr wrap="square" rtlCol="0">
            <a:spAutoFit/>
          </a:bodyPr>
          <a:lstStyle/>
          <a:p>
            <a:pPr algn="ctr"/>
            <a:r>
              <a:rPr lang="es-MX" b="1" dirty="0" smtClean="0">
                <a:latin typeface="Calibri" pitchFamily="34" charset="0"/>
                <a:cs typeface="Calibri" pitchFamily="34" charset="0"/>
              </a:rPr>
              <a:t>JUSTIFICACIONES</a:t>
            </a:r>
          </a:p>
          <a:p>
            <a:endParaRPr lang="es-MX" dirty="0" smtClean="0">
              <a:latin typeface="Calibri" pitchFamily="34" charset="0"/>
              <a:cs typeface="Calibri" pitchFamily="34" charset="0"/>
            </a:endParaRPr>
          </a:p>
        </p:txBody>
      </p:sp>
      <p:pic>
        <p:nvPicPr>
          <p:cNvPr id="3" name="Picture 2" descr="C:\Users\Sebastián Cornejo\Pictures\Imagenes de Internet\Proyecto titulacion\SUV 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3399" y="-2"/>
            <a:ext cx="511376" cy="604800"/>
          </a:xfrm>
          <a:prstGeom prst="rect">
            <a:avLst/>
          </a:prstGeom>
          <a:noFill/>
          <a:extLst>
            <a:ext uri="{909E8E84-426E-40DD-AFC4-6F175D3DCCD1}">
              <a14:hiddenFill xmlns:a14="http://schemas.microsoft.com/office/drawing/2010/main">
                <a:solidFill>
                  <a:srgbClr val="FFFFFF"/>
                </a:solidFill>
              </a14:hiddenFill>
            </a:ext>
          </a:extLst>
        </p:spPr>
      </p:pic>
      <p:sp>
        <p:nvSpPr>
          <p:cNvPr id="4" name="3 CuadroTexto"/>
          <p:cNvSpPr txBox="1"/>
          <p:nvPr/>
        </p:nvSpPr>
        <p:spPr>
          <a:xfrm>
            <a:off x="683568" y="1564734"/>
            <a:ext cx="4464496" cy="646331"/>
          </a:xfrm>
          <a:prstGeom prst="rect">
            <a:avLst/>
          </a:prstGeom>
          <a:noFill/>
        </p:spPr>
        <p:txBody>
          <a:bodyPr wrap="square" rtlCol="0">
            <a:spAutoFit/>
          </a:bodyPr>
          <a:lstStyle/>
          <a:p>
            <a:pPr algn="just"/>
            <a:r>
              <a:rPr lang="es-MX" smtClean="0">
                <a:latin typeface="Calibri" pitchFamily="34" charset="0"/>
                <a:cs typeface="Calibri" pitchFamily="34" charset="0"/>
              </a:rPr>
              <a:t>Intervención se pretende aportar alternativas tecnologías e innovadoras de carácter móvil.</a:t>
            </a:r>
            <a:endParaRPr lang="es-MX" dirty="0" smtClean="0">
              <a:latin typeface="Calibri" pitchFamily="34" charset="0"/>
              <a:cs typeface="Calibri" pitchFamily="34" charset="0"/>
            </a:endParaRPr>
          </a:p>
        </p:txBody>
      </p:sp>
      <p:sp>
        <p:nvSpPr>
          <p:cNvPr id="5" name="4 CuadroTexto"/>
          <p:cNvSpPr txBox="1"/>
          <p:nvPr/>
        </p:nvSpPr>
        <p:spPr>
          <a:xfrm>
            <a:off x="4062738" y="3068959"/>
            <a:ext cx="4464496" cy="1200329"/>
          </a:xfrm>
          <a:prstGeom prst="rect">
            <a:avLst/>
          </a:prstGeom>
          <a:noFill/>
        </p:spPr>
        <p:txBody>
          <a:bodyPr wrap="square" rtlCol="0">
            <a:spAutoFit/>
          </a:bodyPr>
          <a:lstStyle/>
          <a:p>
            <a:pPr algn="just"/>
            <a:r>
              <a:rPr lang="es-MX" dirty="0" smtClean="0">
                <a:latin typeface="Calibri" pitchFamily="34" charset="0"/>
                <a:cs typeface="Calibri" pitchFamily="34" charset="0"/>
              </a:rPr>
              <a:t>Construcción </a:t>
            </a:r>
            <a:r>
              <a:rPr lang="es-MX" dirty="0">
                <a:latin typeface="Calibri" pitchFamily="34" charset="0"/>
                <a:cs typeface="Calibri" pitchFamily="34" charset="0"/>
              </a:rPr>
              <a:t>de una plataforma para dispositivos móviles que cuenten con sistema operativo </a:t>
            </a:r>
            <a:r>
              <a:rPr lang="es-MX" dirty="0" err="1">
                <a:latin typeface="Calibri" pitchFamily="34" charset="0"/>
                <a:cs typeface="Calibri" pitchFamily="34" charset="0"/>
              </a:rPr>
              <a:t>Android</a:t>
            </a:r>
            <a:r>
              <a:rPr lang="es-MX" dirty="0">
                <a:latin typeface="Calibri" pitchFamily="34" charset="0"/>
                <a:cs typeface="Calibri" pitchFamily="34" charset="0"/>
              </a:rPr>
              <a:t> bajo una metodología de integración de sistemas</a:t>
            </a:r>
            <a:endParaRPr lang="es-MX" dirty="0" smtClean="0">
              <a:latin typeface="Calibri" pitchFamily="34" charset="0"/>
              <a:cs typeface="Calibri" pitchFamily="34" charset="0"/>
            </a:endParaRPr>
          </a:p>
        </p:txBody>
      </p:sp>
      <p:sp>
        <p:nvSpPr>
          <p:cNvPr id="6" name="5 CuadroTexto"/>
          <p:cNvSpPr txBox="1"/>
          <p:nvPr/>
        </p:nvSpPr>
        <p:spPr>
          <a:xfrm>
            <a:off x="683568" y="5013176"/>
            <a:ext cx="4464496" cy="1200329"/>
          </a:xfrm>
          <a:prstGeom prst="rect">
            <a:avLst/>
          </a:prstGeom>
          <a:noFill/>
        </p:spPr>
        <p:txBody>
          <a:bodyPr wrap="square" rtlCol="0">
            <a:spAutoFit/>
          </a:bodyPr>
          <a:lstStyle/>
          <a:p>
            <a:pPr algn="just"/>
            <a:r>
              <a:rPr lang="es-MX" dirty="0" smtClean="0">
                <a:latin typeface="Calibri" pitchFamily="34" charset="0"/>
                <a:cs typeface="Calibri" pitchFamily="34" charset="0"/>
              </a:rPr>
              <a:t>Uso </a:t>
            </a:r>
            <a:r>
              <a:rPr lang="es-MX" dirty="0">
                <a:latin typeface="Calibri" pitchFamily="34" charset="0"/>
                <a:cs typeface="Calibri" pitchFamily="34" charset="0"/>
              </a:rPr>
              <a:t>apropiado de licenciamiento de software libre, tanto la consola de programación (MIT App Inventor), como su implementación en la plataforma de distribución (Google Play)</a:t>
            </a:r>
            <a:endParaRPr lang="es-MX" dirty="0" smtClean="0">
              <a:latin typeface="Calibri" pitchFamily="34" charset="0"/>
              <a:cs typeface="Calibri" pitchFamily="34" charset="0"/>
            </a:endParaRPr>
          </a:p>
        </p:txBody>
      </p:sp>
      <p:pic>
        <p:nvPicPr>
          <p:cNvPr id="6146" name="Picture 2" descr="https://encrypted-tbn3.gstatic.com/images?q=tbn:ANd9GcQLCuy3DPG57BL32HUC6xZ95rAkMibwkHkOpRn7-9Ek0WLwmBQ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18775" y="1044936"/>
            <a:ext cx="2286000" cy="1685926"/>
          </a:xfrm>
          <a:prstGeom prst="rect">
            <a:avLst/>
          </a:prstGeom>
          <a:noFill/>
          <a:extLst>
            <a:ext uri="{909E8E84-426E-40DD-AFC4-6F175D3DCCD1}">
              <a14:hiddenFill xmlns:a14="http://schemas.microsoft.com/office/drawing/2010/main">
                <a:solidFill>
                  <a:srgbClr val="FFFFFF"/>
                </a:solidFill>
              </a14:hiddenFill>
            </a:ext>
          </a:extLst>
        </p:spPr>
      </p:pic>
      <p:sp>
        <p:nvSpPr>
          <p:cNvPr id="7" name="AutoShape 4" descr="data:image/jpeg;base64,/9j/4AAQSkZJRgABAQAAAQABAAD/2wCEAAkGBhQSERUUERQWERUWGB8aGRcWFx8bHxwcGCAcGx4cGR4gIjIqIyUlJR4dKzAsJiwpOCwsFx8yNjAqNSgyLTUBCQoKDQwNGQ4OGTUkHCQ1NTUyKTU1NTUuNTU1NTA1NC4yLDQ1LDU1NSwyNSk0LDQ1MTY1LDUsLCwpLCwsKTQpL//AABEIAFAAUAMBIgACEQEDEQH/xAAbAAACAwEBAQAAAAAAAAAAAAAABQMEBgIHAf/EAD0QAAIBAwIDBQMHCwUAAAAAAAECAwAEERIxBRMhBkFRYYEicZEUFTJCUoKyByUzdJKUoaOx0vAjJFVjZP/EABcBAQEBAQAAAAAAAAAAAAAAAAACAwH/xAAfEQADAQACAQUAAAAAAAAAAAAAAQIRAzEiEhMhQWH/2gAMAwEAAhEDEQA/APcaKKKAKKKKAKKKKAKKKKAKKKKAocQuHZJEtXi56gYEmSFLbawvXBGaz3K439vh37M1T8CT868RPitv+F6jsrziJ4m6SIBadcHAxjHskHckncVV17bSzdwrg4nzqqVJene3m4/r9PnAuOXgvjaXogYmDnK8AcAYfRg6q1U7kKSq6yNlzjPqazLv+fFH/hJ/m1qqq81MxhtpiDsr2sF8HZImjWNihLMp9oYyAAfPep5+OuLn5OsBY6OYG1qAVB0+/c1lvyNPm3uv1p/6LT8uPnYDwtDn1lGKu5lW0kRNU4Tb+SHg3bRroSGG1duU+hhrQHI3xk/5mmXBu00VyXRdUcsf6SKQaWXzI8PMZFec9j1umtuIi0KBue+4bVt9Qg4Bxt51z21mdOJSmHPM+b2149x39K1fFLpyjJctqVTPQbXtSJ2YWsT3CocNICqpqG6qWPtH3dPOrPCuPLPJLEEeN4dOsOMYL5OB47bjoc0q/J4QOFW5iAY8vOM4y3XIJ7utRdl+03yq6uFFrymiIjmcyhuq6tIAA6jfr03rFyvLF0bTT8dfZDdwX9vf3M1tbJdxzrFjM4iKmMMCDkHOc/wqX5/4r/xkf74v9lPeEyENLExJKNkE/ZfqPh1HpSzjt65klCMVWCBmOO93+j8ACfWp9e9otRnTG9tYKzrcSRhJ+XoJzkqCdRTPeM1erO2KtPK6vI4WNIsBW09XXJJxvU1zbMkscfNkZJMggt7S6RnUG3x3H31DeliqbsE8VxJPw+6az5xzJGYxIhPiASMHf491NeG9nGh5khmM11IADNIgIAXZVRSMKN8A9Sd6jHDAblo+ZNpEYb9IdySKm4chS6kj1MyrEmNTZ6ktk1Tun2QoSE3Z3sPcWYlEV4h5zmRi1t1DH7P+rgeoNNuC9kIoGlkYtcTTdJJZcEsPsgAYC+Qq3xuUqIsEjMyA47wTtS7jd1I0j8lmAt0DsBszE50n7oPxo+Sn2FEoh4T2Qksiy2U4WBiWEMqawhO+hgwIHkc1Y7Ldkvkj3EjSc2S5fW+F0qD16KMnx7zVq6vdT2rIx0yMT0PQjST1pvR3TOqEhPxWYQzxSkhUbMbk7D6yn4gj1qiYM2VzKfpTB3+7jCj0GK0N1aJIpSRQ6ncEZFdNCpXSQNOMY7seFQUZrhVgJJ5cs64SH6Dlfqd+KvJbCC4TBLCUFcudRDD2hhj1wevSm0duqklQATjOO/HQfCvskKtjUAdJyM9x8RQC2Nv96w/6V/Ea4DhL1tfsh41Ck7EqTke/rTUQrq1YGrGM9+PCubm1SQaXUMPAjNAK+PTqTCoIJEqufJUyST5VW4IsxR5OWjc9i51OQdJ6KCNJ2FN4eExIrKsagMMN03HgatIgAAHQDoBQGLspjG8EMuFME7Lv00upKdfXA91bFbhTswPuIqKbh0bliyKxYANkZzjbPuriHg0KMGWJFI2IUDFAXKKKKAKKKKAKKKKAKKKKAKKKKA//2Q=="/>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pic>
        <p:nvPicPr>
          <p:cNvPr id="6150" name="Picture 6" descr="http://www.comunidadunete.net/recursos/bibliotecas/udgvirtual.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47477" y="3084861"/>
            <a:ext cx="1168523" cy="1168523"/>
          </a:xfrm>
          <a:prstGeom prst="rect">
            <a:avLst/>
          </a:prstGeom>
          <a:noFill/>
          <a:extLst>
            <a:ext uri="{909E8E84-426E-40DD-AFC4-6F175D3DCCD1}">
              <a14:hiddenFill xmlns:a14="http://schemas.microsoft.com/office/drawing/2010/main">
                <a:solidFill>
                  <a:srgbClr val="FFFFFF"/>
                </a:solidFill>
              </a14:hiddenFill>
            </a:ext>
          </a:extLst>
        </p:spPr>
      </p:pic>
      <p:sp>
        <p:nvSpPr>
          <p:cNvPr id="8" name="AutoShape 8" descr="data:image/jpeg;base64,/9j/4AAQSkZJRgABAQAAAQABAAD/2wCEAAkGBhMODxAQDxATDxAQEBAPDxAPFBQUFBAPFBAWFBcQFBIXHiYeFxkkGRYWHy8gIycpLCwsFSAxNTAqNSYrLCkBCQoKDgwOGg8PGjUkHyQpLDUqLCkqLCwpLSwqLCwsLCwsKiksLCkvLCwpKSwvLCwpLCwpLCwvLCwqLCwsLCwpLP/AABEIAHsBmwMBIgACEQEDEQH/xAAbAAEAAgMBAQAAAAAAAAAAAAAABQYBBAcDAv/EAEcQAAEDAgIGBgcEBwYHAQAAAAEAAgMEEQUSBhMhMVKRIkFRYXGhBxQXMlNUgRUWktEjMzVCcrGzJDSissHwQ2JzdILh8YT/xAAaAQEAAwEBAQAAAAAAAAAAAAAAAQIDBQQG/8QALhEAAgEDBAIABQIHAQAAAAAAAAECAxETBBIhMUFRBRQyYXGhwSJSgZGx0eEj/9oADAMBAAIRAxEAPwDuKIiALVxHEG07NY8OLcwacova/We5bS854BI1zHC7XAgjuKpNScXt78A+o5A4BzTcEAgjrB619KAwaY00ppJTcbXQPP7zT+7/AD81MVFbHH+se1n8RA8lnSrqcN0uGu/syEz3RRMmlFOP+Jf+Frj/AKLDNKac/wDEI8Wu/JR81Qvbev7oXRLotamxOKX3JGuPYCL8t6j9IK93Rp4ds02zZ+4w73d3X5q068IQ33v+PL9C5u0GKMndIGAkRuylx91x/wCUrcWrh1A2nibG3q3nid1lbStS37Fv78khERaAIiIAiIgCIiAIiIAiIgCIiAIiIAiIgCIiAIiIAiIgCIiAIiIAiIgCIiAIiIAiIgCIiAIiIAiIgC1MSxSOmbmkO/3Wje49wXzi2Jtpoi87TuY3id2eC59V1bpnl8hzOPl3AdQXM12vWn/hjzL/AAVlKxvYvjrqlzTlDAwksy+8PF35KNc4k3Jue07TzVq0d0difC2WVucvuQCTZrb23Dr2KN0mwdtM9hj2MkDrNJvlItex7Nq4lfTV3T+YqO97fnnoo0+yGREXOKi63cPxZ8EmsFnutlOfb0ewHeF94HhoqZwxxs0AvdbeQLbB9SFZcS0WhMTtW3Vva0lpBO0gbnXXQ02krTjlpu1v2LJPs3MJx2OpFm9F4Fyw7/EHrCkly2KUtIc0lpFiCNhB7VfNHsa9ZZZ1hKz3x2jqcAuxoPiGb/zqfV/n/paMrksiIuuXCIiAIiIAiIgCIiAIiIAiIgCIiAIiIAiIgCIiAIiIAiIgCIiAIiIAiIgCIiAIiIAiIgCIiAIl1A6SaQGntHFbWOGYuO0Nb1bO1Y1q0aMHOfRDdiB0orzLUObfoxdBo7/3jz2fRRCy55JJO0kknvJWw3DnuaHMY5zXbiATu3jYvjakpV5yn3cy7JDB9JnUzNWWaxguW7cpbfqvt2LTxbFnVTw5wDQ0Wa0bgPHrK8/sub4Mn4XJ9lzfBk/C5aSqaiVNU3fb6sLs1kWz9lzfBk/CU+y5vgyfhcsMU/T/ALEWMUFc6CRsjN46juIO8FS9fpe+WMsZGI8ws52a5sd9tmxRP2ZN8GT8Lk+y5vgyfhK3p1NRTi4Quk/sTyay28JrjBMyQbgbO72HeP8AfYvh2GygXMTwBtJynYFrLBbqclLpkHUwbrKq+jWkTnubBLY7LRvGzcPdP061Z7r7PT6iFeG+JsncyixmHamYdq3uSZRYzDtTMO1LgyixmHamYdqXBlFjMO1Mw7UuDKLGYdqZh2pcGUWMw7UzDtS4MosZh2pmHalwZRYzDtTMO1LgyixmHamYdoS6BlFjOO0JnHaEugZRfOcdoTOO0JdA+kXznHaFm6XBlFjMmZSDKLGZMyAyixmTMgMosZkzIDKLGZMyAyixmTMgMosXWUBAuqC58gc61nWHgq/pDAdYHg5muAF+wjqUnWD9I/xXkB2i4O8HaCrazRR1NHZ16PHvsytq5YZT6mnja82cbuI7MxvZasIiYQ5sLQ4bjvtzSaUvNyvB8P8AhT08nObuyzmiQ1o4k1o4lF5UyrtYold5Ka0cSzrRxKKyplTFEbyU1o4k1o4lF5UypiiN5I1Fnsc3N7zS3mLKmSRlpLXCxBsQrFlWcjHe+wPtuvv5rlfEfhnzKTg7NEqfsjMApTJUMI3MOdx7AFaJZBc9JaIqA1uWNgYDvyrXIW2g0C01Pa3dsOZJ5xxJnHEozKsWXvxxK7iVMg4ljOOJRmVMqY4jeSesHEmccSi8qzZMcRuJPOOJM44lGZUypjiNxJ5xxL61o4lFZUypjiN5K60cSa0cSisqZUxRJ3krrRxJrRxKKyplTFEbyV1o4k1o4lFZUypiiN5K60cSa0cSisqZUxRG8ldaOJNYOJRWVMqYojeSmsHEsOlG/OAFF5VBaVVLgxsUZIdIbfS9lGOK5G5stcVfG82bM0kdQKiRpI91aKePbGN5USNCvVYBNG9zpyLlveVu6E4JK0yT1AyuduBXhq1qc6UtnZ6qdKUZq/RbXOHEsZxxKPk2uK+cq5u4921EjnHEs5xxKNyplTcNqJHOOJM44lHZUypuG1EjnHEmccSjsqZU3DaiRzjiTOOJR1kypuG1EjrBxJnHEo3Ks2TcNqNyvrBDC+TNctBIHevfRbEjVUcMztheH3+kjm/6KBxkf2d/gf5KU0C/ZtN4Sf1Xr0ad3kzKqrI1Kv8AWP8AFeS9ar9a/wAV5LuLpHKfYsiIVJBVdKdL30MzY2RseHRh93l175iLbD3KYwXGm1NK2oNm9FxkA3Mc33t/P6qn6di9fTgi4LIgR2jXHYtKvnkoTWUDAS2aRuq7mOO4eLcrfovK6jjJ36OitPGdONu/28kxh3pAknqI4hCwMklDA67swaTv32vZSWlWlT6GSJjI2PEjXOJeXC1nAbLKruw4U2J0kI3s9VzHteWguPMlbvpK/XU3/Tf/AJwo3yUHd83LYqTqxSXDRO49j9TTyhkFLr2FjXF2WQ2cSbtu3Z1DmoaLT+pe8xspGueL3Y3WFwsbG4vdXtm4eAVA0U/a1R/+n+oFee5NWfZjR2ShK8ekWnR3FJqlj3VEGoc14a1tnDMMt79LvUui86icRsc9xs1jS5x7gLlbrhcnjk9z4Viq6SabupKgwxxskytaXl5dscdttndbmrBgmJiqp45gAC8dJo/deDYjmuf4BqqqWslqpY4zKx7WaxzW9OS+0X4QBzUr6N8RtrqZx3HWs/yut/hK88Kjcueme+tQjGnwuY2uXlYXNnwPmxeWJkros0soLmnaGZOll7DbZ9V91cDsJr4hFI50cmQuDj7zHOyua7qO64Ktm824uZ/K+N3LV7WOjrF1z3S8vOKRtjeWOIgDXcLibB1l5aS4U7DJIZ4J5HOcXXLzcl7bE37Qb7ijq2vx0RHSp7f4uWuODpChNKsedQxMkYxry6QMIfcADK432eClqSfWRsfuzsa+3ZmaDbzVW9JX92i/64/pvV6jtBtGVCKlUUZFjwitM9PFK4BpkYHkNvYE9QutomypGMOIwSnIJGyDd9VGtwJ0mGetPnkLo2uMUd+g1gksR4k3N1TI1xbxc1WnT5bt/Fbo6UipGDsfXYTIxzi6SNzhE65vdgDmi/1I+q+MD0k1eFz3P6SC8bL7/wBJ7nI5vwq2VfoVemfNnynb/peli6oeEPfRYXLVAnWzOAjLrnK3NlDrH/yPJQVMyOWN0kz6t87sxa5jM7L9V3E3P0squta3BeOku3zwnbo60hVH0dxKaShrI585MULjG54cDlcx3Rud9iPNRuimCOropg+eRkbXCzWn3pC33nX3gC2zvU5b2suyvy1tzlK1v3OlBV7CNLPWauSm1OTV63p573yPy+7lFr+KgdBJHTMq6V73asx7CDtYXXYS2+7/ANKJwPAm1FbLTmR7Ws11nttmOR4btVHVb2teTWOmhHepvpHVVi/UqPpZUPw+lgpIZH9PWF0hNnlgdfLcbtrvJauK6JmkpG1TJ5Nc3VuftsOlb3SNosSFd1Gr2XXZlHTppNy7fHB0NYJsqNieLPqcGErz+kErGOcNmYtfbNs7RZeWjejT6uGGeSoc1sb/ANDHa4ytkuSdu8m6ZLuyXgfLpRcpytZ2L+AqxpNJaqpx1Ageas4Vf0hp808TuoEK9T6Jfg88PqX5Lg9+UNO/YEmry4WtZRmLY3HTRNe89Q2LxwnHWVYuxfNRk0jttcm+91mkgXIBIA6yBuXOcQ9LFTTR6yowaeFlw3PJKWjMQSG3Me/YeS6Quf8Apu/ZQ/7qH/JItKdm7NFJ3tdGzo96QKmtlgH2TNFBOR/aS8uY1hBOf9WLj6rQf6WZXVVRS0+GSVL6eSVjtVLclschZnyiM2F7c1aNAf2VQf8AbR/yXKNHqaskxvEhh00cEolqi50zQ4GP1n3QC1229uS0jGLb46KttWOp6K6SVFa6UVGHy0IYGlplcTrCSbgdFu63monTn0oMwmdkAgNQ90esfaTJkuSGj3TckAnkprRmCthjmOJ1EUxuHRuhaGBjA05s1mt8fouQYXjVJXYliFViMwijlimipw5rne+NWwjKDbKwX8SkIJtu3C9CTaR2zR3G2V9JDVRjK2VmYtvfI4EhzCeuxBCr2kvpNgo5/VIYpK2qvYxQfuutfKXWN3dwBt1quegvHLtqKFzr6t2vh72Ehr7d18p/8itT0OgHEsRM1vWrOtm97bOdbb65bpjScr+BubSsW/AtP5KipjpqnDqiifLm1b5NrCWsLiCS1vUOq6+8J0/FTik+G+rlhg136bWXzasge5lFr37VbSuHUsFXJpHXtoJY4J89Sc8rQ5uTMMwsWnbu6lWKjK/FuCW2rHRNNtPxhUtNH6vr/WM20SZMlnNbuym/vd25W4rgvpFpa+OooftKeKdxLtUYWBuUaxmYGzW322XeionFRirExd2zUxn+7v8A4SpPQL9m03hJ/VeozGf7u/8AhKk9Av2bTeEn9V60031MpW6RqVX61/ivJetV+tf4ryXeXRyX2ERFJBUdKdHJ6mrhlia0sY2MOJcAbiQuOw9ysFVgsMszJ3szSR2yOudljcXG47e1bt0uqKCu37NHVk0l6Kniejk8mJx1LWt1TXQkkuANmAA9Hemmmjk9XJC6FrSGMcHZnBu0uB61bUUOmmmvZdaiacX6VjDdw+iqeA6OTwYhNUSNaI367KQ4E9J9xs8FbVi6s4ptP0ZwqOKaXkyojSmjmnpnRU4BdIWtdmcG2jvc7T22A+ql0UtXVisZOLUl4Krg+gsLYGCpizTbS8h7rAkmwGU22Cy1maJy02IMmpWN9XBbcF4uGluV7eltParmipijwbfM1Ltt3v48HM3wyPxiYQPDJRLK5hcLtJay+V3cRs+qlYNGqqqq2T12RjIy3Ywg5g03DGgHYL7yVPQaLRsq3VYfJrHOe4tJblu4WOy1/NTKpGl/N7Nqmp62erX8nOtMIi/FY2tdkc4U4a/flcTsdbxW3iGjtdXSsbVGNsUdxnjIsQd7g3eXG3XZWGu0WjnqmVTnvD2ashrS3L0DcXBF/NTKKldu/sh6nbGOztL11+D5jjDWho2BoDQOwAWAUDppg0tXBGyEAubKHnM4N6ORw3nvIVgRayipKzPLCbhJSRV8TwCaTDIaZrW61gizAuAHRvfpbivWHBJRhRpSBrjG9tswtcyEjpbtysaKMa/Sxpmla33v/UgdDcIkpKd0cwAcZXPGVwdsLWjePBVzFdBZ3VEmpyiCSQP98CwJuej3Emy6Cih0otJei0dROM3NeSPxDBWTUppvdZkaxhH7pbbKbfQKsYfh+J0TTDCIpI7ktJIIF99rkEeCu6KZQTdysK0opxtdfcgKSgq3U1U2qe2SWZrhG1pGVl4yMu4AbV46F4HLRxTNmDQXvDm5XB2wNt1Kyoigrp+iHWk0424ZUtDNHJ6SWZ8zWgPaA3K4O2h5PUtSXRisp6uSopDG4PLyM5GwPNy0td39Y7FeEVcUbJF/mZ7nLjnv0VnG9HJa6lh1pa2qjBJt7hJ3tuNw2Db3KJqMJxKoibTSiNsTcoL8zekG7sxFyfoOpXxFLpJiOolFWsvt9vwVjFNGHDDm0lPZ7w5jiXENzHNmc7bu8FJaM4e+npIopQA9ua4BBG15I2juKlUUqCTuijqylHa/dwtaso9b4jcthZBVzIhIdA5KqcSVL7wM2hnatinjjjqSyEZWt2ADrUy2rfbLfYqtTvIxINHWvBXoRjRlZHrpVZSqRuy2FV/TbRT7VpRTGXU2lZLnDc3utcMtrji8lY5mWcvnKuNGVuUdJq5HYDhfqdLBTZs+ojbHntbNlG+22ypEnomlbV1FVT4lJTPnkle7VR2IbJIX5MweLi9uS6RlTKrKbXRVxTKXS6EVLaerglxSaf1mIRNfK0nUtuc5aC/e5pt1L30X9HVLQ04hkihq353PdNNDGXG+5ozXsAB29qtuVMqnI/Y2opcHo5ZBigxCmlEDdzqZkQDCCzI5oIIDQd+7evjSP0Yx1NT65S1ElDVE5nSRbWvda2ewIIJ67Hb1hXfKmVMkr3uNiKZgWhFTFUx1NZic1YYs+riILWXc0tzEFx6j2L7wnQEU2KT4lry8z679Fktl1hB9++21uxW/KmVMjG1FQ020AGKy00hnMPq+bYGZ813NdvuLe6rcs5VnL3qrldWJSsaWM/3d/wDCVJ6Bfs2m8JP6r1HYzH/Z3229E/yUjoF+zabwk/qvXo031MyrdI16iO8khJsL9a8OjxDmtHGtB6yomle2tDI3vc5kdiMrCdjbgbbKP9mNX88P8X5LsqrGxzXSkT3R4hzTo8Q5qvu9GdYN1aDz/JY9mlb84OZU5ojFIsBLeIc0zN4xzVWkoWtJabktJaTmdvBt2r59Ub2H8TvzXGfx7Tp22y/T/ZXYy1gt4hzWejxDmq7BoPNVtEsFQIWbWFpzE5gTd19vURyXp7Maz54f4vyXVpaqFSCmvJOKROkt4hzS7eIc1WajAjSkRTP1sjRdzwXAOuSRs8CB9F5eqN7D+J35rm1PjdCnNwcXw/t/sjYy1gt4hzWejxDmq1TaLSVt2082oLLOcSXHMDcAdfWvf2Y1fzw/xfkvfp9ZTr01Ujez9k45E90eIc06PEOagD6Mqz50Hu6X5L49mtb835rfNEnFIsXR4gnR4hzVd9mtb835p7Na35vzTNEYpFi6PEE6PEOarvs1rfm/NPZrW/N+aZokYpFi6PEOadHiHNV32a1vzfmns1rfm/NM0ScUixdHiHNOjxDmq77Na35vzT2a1vzfmmaIxSLF0eIc06PEOarvs1rfm/NPZrW/N+aZojFIsXR4hzTo8Q5qu+zWt+b809mtb835pmiMUixdHiHNZ6PEOarns1rfm/NPZrW/N+aZojFIsXR4hzTo8Q5qu+zWt+b809mtb835pmiMUixdHiHNOjxDmq77Na35vzT2a1vzfmmaIxSLH0eIc1jo8Q5qu+zWt+b809mtb835pmiMUix2bxBY6PEOarvs1rfnPNPZrW/N+aZojFIskeW/vDmqtJRyvxHLARrCNhO5evs1rfm/NTeiuhU1LUa+omEpAs2yzqTjODj7LQhKMkyGm0UxQvcda3aeor4+6OKfFbzXUUXiww9HrySOXfdHFPit5p90cU+K3muoomGHob5HLvujinxW80+6OKfFbzXUUTDD0N8jl33RxT4reafdHFPit5rqKJhh6G+Ry77o4p8VvNPujinxW811FEww9DJI5d90cU+K3mn3RxT4rea6iiYYehkkcvGiWKWIMjCDsIJV+0ew00tJBCdrmMGf+N3ScB3ZibKSRWjCMeiHJvsIiK5UIiIDm2KU5jnlaep7iO8E3B5Faqu+ldGx0JkLRnbsDuu23Z3quaN0rZahrZG5gATY7rjt7V8hqNG4ajEn31/Uya5LPopAWUrc2zM5zwP+UnZ/JTCBF9VRp44KC8I1RR9L4C2pLiNj2NLT4CxH++1Qi6Ni9IyWF4e0OsC4dxA3ghUChiD5WNcLgusR/wDF8z8R0zhXun9TMpLksehNMbSydRysHeRcn+YVpXnBA2NoYwBrWiwA6l6L6PS0cFJU/RolZBERegkIiIAiIgCIiAIiIAiIgCIiAIiIAiIgCIiAIiIAiIgCIiAIiIAiIgCIiAIiIAiIgCIiAIiID//Z"/>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pic>
        <p:nvPicPr>
          <p:cNvPr id="6154" name="Picture 10" descr="http://appinventor.mit.edu/teach/sites/teach.appinventor.mit.edu/files/MIT_app_inventor_teach_logo_big.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80675" y="4509120"/>
            <a:ext cx="2591161" cy="775207"/>
          </a:xfrm>
          <a:prstGeom prst="rect">
            <a:avLst/>
          </a:prstGeom>
          <a:noFill/>
          <a:extLst>
            <a:ext uri="{909E8E84-426E-40DD-AFC4-6F175D3DCCD1}">
              <a14:hiddenFill xmlns:a14="http://schemas.microsoft.com/office/drawing/2010/main">
                <a:solidFill>
                  <a:srgbClr val="FFFFFF"/>
                </a:solidFill>
              </a14:hiddenFill>
            </a:ext>
          </a:extLst>
        </p:spPr>
      </p:pic>
      <p:sp>
        <p:nvSpPr>
          <p:cNvPr id="9" name="AutoShape 12" descr="data:image/jpeg;base64,/9j/4AAQSkZJRgABAQAAAQABAAD/2wBDAAkGBwgHBgkIBwgKCgkLDRYPDQwMDRsUFRAWIB0iIiAdHx8kKDQsJCYxJx8fLT0tMTU3Ojo6Iys/RD84QzQ5Ojf/2wBDAQoKCg0MDRoPDxo3JR8lNzc3Nzc3Nzc3Nzc3Nzc3Nzc3Nzc3Nzc3Nzc3Nzc3Nzc3Nzc3Nzc3Nzc3Nzc3Nzc3Nzf/wAARCACsASUDASIAAhEBAxEB/8QAGwABAQACAwEAAAAAAAAAAAAAAAYEBQECAwf/xAA/EAABAwMABggEBQIEBwEAAAAAAQIDBAURBhIVITFVEzZBYXSTstMiUXGRFDJCUoEjsUNioeEHFjNEcqLB0f/EABsBAQACAwEBAAAAAAAAAAAAAAADBAEFBgIH/8QAJREBAAIBAgUEAwAAAAAAAAAAAAEDAgQRBRITITFBUWFxIjKB/9oADAMBAAIRAxEAPwD7iAAAAAAAAAAAAAAAAAAAAAAAAAAAAAAAAAAAAAAAAAAAAAAACTv1bVQ3+SKKdzI0pInI1OGVfKir/on2B4aR9ZJPBQ+uUAWYAAAAAAAAAAAAAAAAAAAAAAAAAAAAAAAAAAAAAAAAAAAAAAAIzSPrJJ4KH1ygaR9ZJPBQ+uUAWYAAAAAAAAAAAAAAAAAAAAAAAAAAAAAAAAAAAAAAAAAAAAAAAIzSPrJJ4KH1ygaR9ZJPBQ+uUAWYAAAAAAAAManr6Oplkip6mKWSNyte1j0VWqnFFMkMRMT4AAGQAAAAAAAAAAAAAAAAAAAAAAAAAAAAAAAAAARmkfWSTwUPrlA0j6ySeCh9coAswAAAAAAAfEoqia33aomhc5E6d6qiLj9S8Pkp9Dsukj5YWrN/WjXdrpucn1QhKqDNZULj/Ff/AHUybdLJRTa7Eyxfzs7F/wBy/qK+fHfHy5qvU5VWTtL6tT1EVQxHwvRyd3FD2JWgkSRjZ6V6pntTcqdym4juSRR5q1RrU/Wn/wCGpi/Hfly7S31N3U27NkDpFLHMxHxPa9q8FauTuT7pwGnvd4fRTU9FRRNnuFUuIo3LhrU7XO7k3/ZTs211kjEWpvFX0q8egayNqfRNVV+6qBtgaK3svtNdnU9RUR1dv1Nbp5I0Y9F34bu3Kv8A8+XA3iuREyq4RO1QOQcI5qplFRU+aBVROIHIOGua5MtVFT5opyAGThyI5qoucKmCM0WiYzS+9sRF1Yd0aKqrq5XfjIFoDq57W/mciZ+anYADjJw17H51XI7HHC5A7A1dLWzSX+uo3q3oYYInsTG/LtbO/wDhDZLIxHI1XtRy8EVd6gdgcZQ5AAZAAAAAABGaR9ZJPBQ+uUDSPrJJ4KH1ygCzAAAAAAAB8unp81My4/xHf3U5bT9xtJKfM8i4/Wv9zzqFho4HT1DkZG3ivz7k7y51HGzzZ2cuMbzMvKlq9la1Q52Ik/O1f1f7mX+Pbd2tmid/R/S39q9/eQ1zuUlwmyvwQt/IzPDvXvKLQ2x3iWoZUMZ0FG7GusyYR6f5U4r9TU62ubMt8Y7voPC+FxoNN1L8vzn09vj7UlE6amfrQPVqrxROC/wVFM974WOlbqvVN6HnTUUVOnwty79y8TIRDGlosr/ef4g1F2Ns7xCNjlx/xMlbOv8A22rDn/xRd3/sWZM6V2Corp4Lla3pHcKbGrlca6IuU3/NN/HcuVQ9aG/yyRdDd7TXQTY1Xo2mdJG76KiLuLau3KVtIr9VKqBXZxjpEzn5cSb0ekj0krbhWV7Umihm6Knp372Mb+7V4K5fmp4yW19ZpXbq6htroKKnT+o58SRb/i3o1cKvFOw70NBW6NXqqkgppaq2Va6ypAms+JcqqfDxVN6pu7MfIDG0gYui14oq+2p0VLUv1KimZuYuMb0Tgi4Vf5TvUzbbM3SDSC5trcSUtA9Ioad29irlUV7k7Vy3dnge1yoptIqyia+nlgoKaTpZHTt1XSu7Go3iifNVwY7rdXWLSOe50VO+qoazPTxxY12Kq5yidu/K/wAqBjaWU/8Ay5PTXmztSnRZOjnhj3MkTGUy1N3YqfYy4a1LzpVUUFSrvwkFO18cOsqJIqo1Vc7HHc7hwPa9U02kjKejZTTwUbZUknmnZqKqIi/C1q78rniqY+pze6S0Nr4al1W6kuUbMRrTu+NyIm7LURcp2cOAGpba6e2adU9NFAySlqYlkbG9NbolRF3pnvb/AK/Q5tdT+C0i0pqtXW6GNX6vzxlcHOh12ZLcpo7z0jbzJ8LXzN1csxlGNTCavauMbz2ttBUt0hvS1dBUfhK/MbZERuMKqoqrv3JgDramQ3O0RzVdukuddVo50kj26rWb1RER7tzUT5Nyvcb3Ri3VtrtqU1dVJUKjssxldRv7crx+yGgsq3fRh8lvqLdUV1Frq6KambrKme7v+S8FzxK2inlqY+kkppKdFX4WSqmsqfNUTKJ9/sBorlQtuOlzYJpJGwbP1pGMcrekTpF+FVTfj++DrfbPS2mgfdbPCykqaROkXovhbI1F+Jrk4Kipk7XKepptLmzUtMtSjbf/AFY2Lh+r0i7253KqLjd2nF0q6m/Uy2yhoqyFk+G1FRUQrG2Nmd+M8VXhuA9qJzp9Iro6F/RukooFY5UzqquvhcdpgRQaLQxLBWyQV9Un/XqFY6V7ndq6yZ1foi7jKqrdVS1t7ipWviSagiigkXc1XIj0xn+U+52tlzkpaCCjgsVdHPGxGdEkSNj1kTeuvnGO8DWU/TVOjUlTTSvnmtVa99K9+dZ8bF/Kud+9qqn2KK5XiOCwOuVP8evEiwJ+5ztzU+6oY+ikFVDTVza+LUmfWyvX4VRrs4XLc8UNTbaKZb4lnemaC2TOqmLnijt8bV+iq5f4Ao7FQLbbVT0zl1pGtzK79z13uX7qpsAAAAAAACM0j6ySeCh9coGkfWSTwUPrlAFmAAAAAAACMr6iCijmnqHIyNqrlV7d/BO8lWUV40vqkfTwLFRMXDHybmN78/qX6H0CfRahqq9KmudJUsYuY6d6p0bV7VVE/Mv1N2xjWNRrGo1rUwiImERCaLMcY7eVbhumx0czbMb5z6+318puwaGW61asszUq6lN/SSt+Fq/5W9n1XKlKcghmd1yyzOyebOd5AAHgAADAAAYAAHGCJ0er47FW3CG/tfBVTzq9Kp7FVsrexNbHDt/ktwBL3OOn0huFtktzVetNOkklWjFRrWJv1UVU+JVXG5M4KgABhAABgfgHbc2j0iav4XoNTG/OvrZyZ+AAGAABj1yVa07vwCwJPlMLMiq3Hbw3mNZra+gjmkqJUmq6mRZZ5UbhFXgiInyREwhsQAAAAAAAABGaR9ZJPBQ+uUDSPrJJ4KH1ygCzAAAAAAAAAAAAAAAAAAAAAAAAAAAAAAAAAAAAAAAAAAAAAAABGaR9ZJPBQ+uUDSPrJJ4KH1ygCzAAAAAAAAAAAAAAAAAAAAAAAAAAAAAAAAAAAAAAAAAAAAAAABGaR9ZJPBQ+uUDSPrJJ4KH1ygCzAAAAAAAAAAAAAAAAAAAAAAAAAAAAAAAAAAAAAAAAAAAAAAABGaR9ZJPBQ+uUDSPrJJ4KH1ygCzBG3OtubLjOyG6VEcaO+FjYoVRPuxV/1MXaF35xU+TB7YF4CD2hd+cVPkwe2NoXfnFT5MHtgXgIPaF35xU+TB7Y2hd+cVPkwe2BeAg9oXfnFT5MHtjaF35xU+TB7YF4CD2hd+cVPkwe2NoXfnFT5MHtgXgIPaF35xU+TB7Y2hd+cVPkwe2BeAg9oXfnFT5MHtjaF35xU+TB7YF4CD2hd+cVPkwe2NoXfnFT5MHtgXgIPaF35xU+TB7Y2hd+cVPkwe2BeAg9oXfnFT5MHtjaF35xU+TB7YF4CD2hd+cVPkwe2NoXfnFT5MHtgXgIPaF35xU+TB7Y2hd+cVPkwe2BeAg9oXfnFT5MHtjaF35xU+TB7YF4CD2hd+cVPkwe2NoXfnFT5MHtgXgIPaF35xU+TB7Y2hd+cVPkwe2BeAg9oXfnFT5MHtjaF35xU+TB7YF4CD2hd+cVPkwe2NoXfnFT5MHtgXgIPaF35xU+TB7Y2hd+cVPkwe2Bk6R9ZJPBQ+uUHWgo3V9RNU11VPUTajI9ZyMbhqK5UTDWonFygD//2Q=="/>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10" name="AutoShape 14" descr="data:image/jpeg;base64,/9j/4AAQSkZJRgABAQAAAQABAAD/2wBDAAkGBwgHBgkIBwgKCgkLDRYPDQwMDRsUFRAWIB0iIiAdHx8kKDQsJCYxJx8fLT0tMTU3Ojo6Iys/RD84QzQ5Ojf/2wBDAQoKCg0MDRoPDxo3JR8lNzc3Nzc3Nzc3Nzc3Nzc3Nzc3Nzc3Nzc3Nzc3Nzc3Nzc3Nzc3Nzc3Nzc3Nzc3Nzc3Nzf/wAARCACsASUDASIAAhEBAxEB/8QAGwABAQACAwEAAAAAAAAAAAAAAAYEBQECAwf/xAA/EAABAwMABggEBQIEBwEAAAAAAQIDBAURBhIVITFVEzZBYXSTstMiUXGRFDJCUoEjsUNioeEHFjNEcqLB0f/EABsBAQACAwEBAAAAAAAAAAAAAAADBAEFBgIH/8QAJREBAAIBAgUEAwAAAAAAAAAAAAEDAgQRBRITITFBUWFxIjKB/9oADAMBAAIRAxEAPwD7iAAAAAAAAAAAAAAAAAAAAAAAAAAAAAAAAAAAAAAAAAAAAAAACTv1bVQ3+SKKdzI0pInI1OGVfKir/on2B4aR9ZJPBQ+uUAWYAAAAAAAAAAAAAAAAAAAAAAAAAAAAAAAAAAAAAAAAAAAAAAAIzSPrJJ4KH1ygaR9ZJPBQ+uUAWYAAAAAAAAAAAAAAAAAAAAAAAAAAAAAAAAAAAAAAAAAAAAAAAIzSPrJJ4KH1ygaR9ZJPBQ+uUAWYAAAAAAAAManr6Oplkip6mKWSNyte1j0VWqnFFMkMRMT4AAGQAAAAAAAAAAAAAAAAAAAAAAAAAAAAAAAAAARmkfWSTwUPrlA0j6ySeCh9coAswAAAAAAAfEoqia33aomhc5E6d6qiLj9S8Pkp9Dsukj5YWrN/WjXdrpucn1QhKqDNZULj/Ff/AHUybdLJRTa7Eyxfzs7F/wBy/qK+fHfHy5qvU5VWTtL6tT1EVQxHwvRyd3FD2JWgkSRjZ6V6pntTcqdym4juSRR5q1RrU/Wn/wCGpi/Hfly7S31N3U27NkDpFLHMxHxPa9q8FauTuT7pwGnvd4fRTU9FRRNnuFUuIo3LhrU7XO7k3/ZTs211kjEWpvFX0q8egayNqfRNVV+6qBtgaK3svtNdnU9RUR1dv1Nbp5I0Y9F34bu3Kv8A8+XA3iuREyq4RO1QOQcI5qplFRU+aBVROIHIOGua5MtVFT5opyAGThyI5qoucKmCM0WiYzS+9sRF1Yd0aKqrq5XfjIFoDq57W/mciZ+anYADjJw17H51XI7HHC5A7A1dLWzSX+uo3q3oYYInsTG/LtbO/wDhDZLIxHI1XtRy8EVd6gdgcZQ5AAZAAAAAABGaR9ZJPBQ+uUDSPrJJ4KH1ygCzAAAAAAAB8unp81My4/xHf3U5bT9xtJKfM8i4/Wv9zzqFho4HT1DkZG3ivz7k7y51HGzzZ2cuMbzMvKlq9la1Q52Ik/O1f1f7mX+Pbd2tmid/R/S39q9/eQ1zuUlwmyvwQt/IzPDvXvKLQ2x3iWoZUMZ0FG7GusyYR6f5U4r9TU62ubMt8Y7voPC+FxoNN1L8vzn09vj7UlE6amfrQPVqrxROC/wVFM974WOlbqvVN6HnTUUVOnwty79y8TIRDGlosr/ef4g1F2Ns7xCNjlx/xMlbOv8A22rDn/xRd3/sWZM6V2Corp4Lla3pHcKbGrlca6IuU3/NN/HcuVQ9aG/yyRdDd7TXQTY1Xo2mdJG76KiLuLau3KVtIr9VKqBXZxjpEzn5cSb0ekj0krbhWV7Umihm6Knp372Mb+7V4K5fmp4yW19ZpXbq6htroKKnT+o58SRb/i3o1cKvFOw70NBW6NXqqkgppaq2Va6ypAms+JcqqfDxVN6pu7MfIDG0gYui14oq+2p0VLUv1KimZuYuMb0Tgi4Vf5TvUzbbM3SDSC5trcSUtA9Ioad29irlUV7k7Vy3dnge1yoptIqyia+nlgoKaTpZHTt1XSu7Go3iifNVwY7rdXWLSOe50VO+qoazPTxxY12Kq5yidu/K/wAqBjaWU/8Ay5PTXmztSnRZOjnhj3MkTGUy1N3YqfYy4a1LzpVUUFSrvwkFO18cOsqJIqo1Vc7HHc7hwPa9U02kjKejZTTwUbZUknmnZqKqIi/C1q78rniqY+pze6S0Nr4al1W6kuUbMRrTu+NyIm7LURcp2cOAGpba6e2adU9NFAySlqYlkbG9NbolRF3pnvb/AK/Q5tdT+C0i0pqtXW6GNX6vzxlcHOh12ZLcpo7z0jbzJ8LXzN1csxlGNTCavauMbz2ttBUt0hvS1dBUfhK/MbZERuMKqoqrv3JgDramQ3O0RzVdukuddVo50kj26rWb1RER7tzUT5Nyvcb3Ri3VtrtqU1dVJUKjssxldRv7crx+yGgsq3fRh8lvqLdUV1Frq6KambrKme7v+S8FzxK2inlqY+kkppKdFX4WSqmsqfNUTKJ9/sBorlQtuOlzYJpJGwbP1pGMcrekTpF+FVTfj++DrfbPS2mgfdbPCykqaROkXovhbI1F+Jrk4Kipk7XKepptLmzUtMtSjbf/AFY2Lh+r0i7253KqLjd2nF0q6m/Uy2yhoqyFk+G1FRUQrG2Nmd+M8VXhuA9qJzp9Iro6F/RukooFY5UzqquvhcdpgRQaLQxLBWyQV9Un/XqFY6V7ndq6yZ1foi7jKqrdVS1t7ipWviSagiigkXc1XIj0xn+U+52tlzkpaCCjgsVdHPGxGdEkSNj1kTeuvnGO8DWU/TVOjUlTTSvnmtVa99K9+dZ8bF/Kud+9qqn2KK5XiOCwOuVP8evEiwJ+5ztzU+6oY+ikFVDTVza+LUmfWyvX4VRrs4XLc8UNTbaKZb4lnemaC2TOqmLnijt8bV+iq5f4Ao7FQLbbVT0zl1pGtzK79z13uX7qpsAAAAAAACM0j6ySeCh9coGkfWSTwUPrlAFmAAAAAAACMr6iCijmnqHIyNqrlV7d/BO8lWUV40vqkfTwLFRMXDHybmN78/qX6H0CfRahqq9KmudJUsYuY6d6p0bV7VVE/Mv1N2xjWNRrGo1rUwiImERCaLMcY7eVbhumx0czbMb5z6+318puwaGW61asszUq6lN/SSt+Fq/5W9n1XKlKcghmd1yyzOyebOd5AAHgAADAAAYAAHGCJ0er47FW3CG/tfBVTzq9Kp7FVsrexNbHDt/ktwBL3OOn0huFtktzVetNOkklWjFRrWJv1UVU+JVXG5M4KgABhAABgfgHbc2j0iav4XoNTG/OvrZyZ+AAGAABj1yVa07vwCwJPlMLMiq3Hbw3mNZra+gjmkqJUmq6mRZZ5UbhFXgiInyREwhsQAAAAAAAABGaR9ZJPBQ+uUDSPrJJ4KH1ygCzAAAAAAAAAAAAAAAAAAAAAAAAAAAAAAAAAAAAAAAAAAAAAAABGaR9ZJPBQ+uUDSPrJJ4KH1ygCzAAAAAAAAAAAAAAAAAAAAAAAAAAAAAAAAAAAAAAAAAAAAAAABGaR9ZJPBQ+uUDSPrJJ4KH1ygCzAAAAAAAAAAAAAAAAAAAAAAAAAAAAAAAAAAAAAAAAAAAAAAABGaR9ZJPBQ+uUDSPrJJ4KH1ygCzBG3OtubLjOyG6VEcaO+FjYoVRPuxV/1MXaF35xU+TB7YF4CD2hd+cVPkwe2NoXfnFT5MHtgXgIPaF35xU+TB7Y2hd+cVPkwe2BeAg9oXfnFT5MHtjaF35xU+TB7YF4CD2hd+cVPkwe2NoXfnFT5MHtgXgIPaF35xU+TB7Y2hd+cVPkwe2BeAg9oXfnFT5MHtjaF35xU+TB7YF4CD2hd+cVPkwe2NoXfnFT5MHtgXgIPaF35xU+TB7Y2hd+cVPkwe2BeAg9oXfnFT5MHtjaF35xU+TB7YF4CD2hd+cVPkwe2NoXfnFT5MHtgXgIPaF35xU+TB7Y2hd+cVPkwe2BeAg9oXfnFT5MHtjaF35xU+TB7YF4CD2hd+cVPkwe2NoXfnFT5MHtgXgIPaF35xU+TB7Y2hd+cVPkwe2BeAg9oXfnFT5MHtjaF35xU+TB7YF4CD2hd+cVPkwe2NoXfnFT5MHtgXgIPaF35xU+TB7Y2hd+cVPkwe2Bk6R9ZJPBQ+uUHWgo3V9RNU11VPUTajI9ZyMbhqK5UTDWonFygD//2Q=="/>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11" name="AutoShape 16" descr="data:image/jpeg;base64,/9j/4AAQSkZJRgABAQAAAQABAAD/2wCEAAkGBg8GEBQUBxQSExUTFBUZFxEXFRITGBYXFhYXFBQZFxQcHCYeFxklGxUVHy8gIyc1LCwsGB4xNTAqNSYrLCsBCQoKDgwOGA8PGSkgHyQpKSwsNSwpLDUuNTUsKSksNSwpKSksLDEpKTUsKTUpLzU1KTMwLCkpKSopNCwtNjUpNf/AABEIAMIBAwMBIgACEQEDEQH/xAAbAAEAAgMBAQAAAAAAAAAAAAAABQYCAwQHAf/EADwQAAIBAwIDBgMGBAQHAAAAAAABAgMEEQUSBiExE0FRYXGBIjKRFBUjQnKxB1Ji8CShssEWMzRTdJLR/8QAGwEBAAIDAQEAAAAAAAAAAAAAAAEFAwQGAgf/xAAmEQEAAQMEAAUFAAAAAAAAAAAAAQIDBBESITEFQVFh4SIysdHw/9oADAMBAAIRAxEAPwD3EAAAAAAAAAAAAAAAAAAAAAAAAAAAAAAAAAAAAAAAAAAAAAAAAAAAAAAAAAAAAAAAAAAAAAAAAAAAAAAAAAAAAAAAAAAAAAAAAAAAAAAAAAAAAAAAAAAAAAAAAAAAAAAAAAAAAAAAAAAAAAAAAAAAAAAAAAAAAAAAAAAAAAAAAAAAAAAAAAAAAAMK1VUYuUukU2/ZZMzRf/8AKqfol/pZMdonpWtC/iHQ1flWg6Xq93Lub5LBaadVVUnTaafRrmvqeE2qlbtSpcmscy7cP63PH+He1r5qfVPzx4Gzk2Yt/VT0prHiFWulzl6GCMsdbhccq/wP/J+/d7kknnoakTE9LeiumuNaZfQAS9gAAAZPmQPoAAAAAAAABhVrRoLNZqKXe2kvqwMwaaF3Tus/Z5wnjrtkpY9cG4AAAAAAAZAAAAAAAAAA03vOnP8ARL9mbjVd86c/0y/Zkx2irqXjNO35I6KEZUJJ0uTXRnVC35G6NuWtVevEuJ3J3S7qOoR8JLrH/deRNWtedt8jyvB/7eBT6EZUJKVJ4a6Mno69CcdsMdrjnHwX83p5HPZlqqzO+jr8Lzw2urIri3T9yxUtUp1JbZNKT/KzsKIqbm8z5t95L2Gp1LblP4l4Pr7MwUZ0RxW6u5gzTTG2dZ8/hZCI4i4gjocFtjvqVHtp0l1lLp9FlfUlactyyu8o2p1u31yjGt8sFHau7LhKf7tfQso5V6ettErXaUtYr1XJ9adKTo04+S2/FL1bOTV9BuLGDqaHXuN0efYyk60Z+SUstP15enUtCGQOXTO27KH3js7THxbM7cnUQvFmvfcFu500nOT2wT6bmm8vySTZrs+GqV1ST1XdWqTinKcpS5NrLUEmlBLOFgCeBRbDUK3DF+rW4nKpRqNdm5Pc47/kw/1fC17ndZ3j4suq0JSlG3t8LZGTi6sstZnJc9vwvl6AWwFP4o0H7ppO40NyozpYclGUtso9+Yttcuvpk1XfG83YU6tBJVqk3T6ZjGUVmUsemGl5+QF1IviWhCta1u1jGW2lNrKTw9r5rPRkXrvDDqW8pW9av20IuW91anxtLLTjnCz3YSwRvD9aN5plxNqW9U6kZSc6k92IZTSk3t5Pml35AkP4bwUbL4UudWefPoWoofDmr/cekzqpZaqTUU+jk2ks+Xf7HZ9mtKlCD1qc61erBSxGVSVTMllKnTi/hSz4Y8SRcAVzgy3vbWnKOrZ25/D3yzUS55UlzwunV56mXHNSdK2Tt3iXbUknlrrLvx3ECwmNR7U8eDIFcHUblZ1SVStUfWo5zjh/0RTxBeCNOkVqumXFW0upyqRVPtKM5c5bPlcW+/DA7+E72pqNnRqXT3TlFty5LPNruJcqWh0bi40mhHS5RhOSSc28bYub3OPJ/Fjodb4Mskvj37/+86s+0z45zjPsBYgUuh9o1awrR3ylWta01Com059k8xzjrlZX0LRpGox1ahTq0/zxTx4PpJezygOwFc0qpLV76tVTfZ0PwYLLw59aksdHjoWMAAABruecJfpf7Gwwrc4y9H+weaupeeQtzbG3O2NBLqRGv67HSVtoYdRrp3RXi/PwRtRVNXEOKxce7lXItWo1mf7WfZp1nVo6YttPDqNcl/L5v/4Veldzpz3xk9+c7u/PmbdO0u516o1aRlUk38Uu5N98pPkj0DQv4cUrPEtVaqy/kWVBevfL35eRq5FM1cPqfh+Ni+EWtszrXPfrPt7Qw4aqy16nuhFxaeJNp7c+MX3+ncWq10uFDnL4n4vp9Drp01RSVNJJdElhL0RkadvDt0TrPMq6/lTcqnbxHp8hR+PtJq0alO7sc5p43Y7trzCXp1T9i8HxrPU3GoitA4io6/TToNKePip55xfp3rwZz8UWs6dCrWpVq8ZQpycYxmoxTS8EufuzK54MsrmW/s9ks53U5Sp/5J4XsbVwtbNYrqpVS7qlWrUX/q5Yf0ApdxaV9d0qNWcp1ZwrTlLLcntWYPC8lh/UuXCerx1e1pyi05RiozXepRWOfrjPuSlvbQtI7beMYRX5YpRX0RH1OF7SpNzVNRk+rhKdPPrsayBAazbffWq0Fbc/s6jKrJdI7Z71Fvx6cv6jh4cn/wAL6jVo3vwxrfJJ9H8TlTefNNr1L1Z2FLT47bSEYLrhLGX4vxfmzDUNKoarHbfQjNLplc16PqvYDl4nuYWtnWdfo6copeMpJxil4vLK1Y8FSvtNjTrvZVc3VjlfLuSjtkvOKWfBlotuHbW1kpU6eXH5XKU6m39O9vb7EZreuVvtVO00xxhOazKtJbtseb+GPRvEX18gI684jutGhTttRhT7WpHbGv2nwJN7N81t6r+8EpLRqeg6bWp27b/CqNyf5pOLy/LovZI+alwXT1WP+MrV5zSe2cpRe1vGcQSSxyXIj+EoVJ/aLLVvxYUdqWctbX+XPXbyTS7uaJEbpenS1TRpxt1mUaspKK79rTa9cZJbgXXaFzRjTnshWgtr+WLqJcoyz+Z45PvLBY6FbabLdZUoQfikc17wlZahNzuaMXJ8205Qy/Pa1l+YEnCvCctsZRbSy0mm0vNdxA8eT7K1TfdWovl15SzyJqw02jpkdtlCMF4JdX4t9W/Uh+OP+mh/5FH/AFogTVneU76CnayUoy5qS/vqV2hWWralUqWzzChbum5ro5yk5NJ9+Ed9zwhZ3UnJwlFyeZKE5wUn5xTwSNnp1LT4KnaRUIL8q8+vq/MClULypb6XZQozdKNaapzrLrCLcs4fdnxJ6pwzpthTcrqnT2pZdSo3J+rk3zJKOiW8aCodmnSSwqby1jOereevecdtwfZWslKFPLi8pSlOaj6Rk2gODgFwnSru3W2Duam2OMYjiO1Y7uWORxT1J8JO7ox/N+LbLxdV7XFek+f1LTRtKGjqpOGKanJznJyeNz6yeXhEDUdPiXUKbt9s6dpFylUWGnUk1sgpLk8Y3ATXD+lrR7enT70syfjOXOb+rZIgAAAAMKvyv0f7GYCJjWNHneq6rOk1R0yLq15LlCKztX80vD3M9E/ho6j7TiCbk28ulF9X/XPv9F9S9UbOnbOToQhFyeZOMVFyfi2ur9TeZ5vaU7aY0eMK3GFb2Wu57nzn9Q0WllTsYKFrCMIrpGKSRvAMDLM68yAAIAAAAAAAAAAAK9xBwr97VIVrOo6NanjE8ZTxnGV7v2fMsIAgqFHVcYr1LT9ahVlL125Syd2laTHS1LDc51JbqlWWN05eLxyS7kl0O8AAAAMalKNXlUSa64aT5roZAAAAAAAwrUY3EXGslKL6xaTT9U+pjb2tO1WLeMYLwilFfRG0AAAAAAAAAAAAAAAAAAAAAAAAAAAAAAAAAAAAAAAAAAAAAAAAAAAAAAAAAAAAAAAAAAAAAAAAAAAAAAAAAAAAAAAAAAAAAAAAAAAAAAAAAAAAAAAAAAAAAAAAAAAAAAAAAAAAAAAAAAAAAAAAAAAAAAAAAAAAAAAAAAAAAAAAAAAAAAAAAAAAAAAAAAAAAAAAAAAAAAAAAAAAAAAAAAAAAAAAAAAAAAAAAAAAAAAAAf/Z"/>
          <p:cNvSpPr>
            <a:spLocks noChangeAspect="1" noChangeArrowheads="1"/>
          </p:cNvSpPr>
          <p:nvPr/>
        </p:nvSpPr>
        <p:spPr bwMode="auto">
          <a:xfrm>
            <a:off x="765175" y="465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pic>
        <p:nvPicPr>
          <p:cNvPr id="16" name="Picture 18" descr="http://androidzone.org/files/2012/04/Google-Play-Store.jpg"/>
          <p:cNvPicPr>
            <a:picLocks noChangeAspect="1" noChangeArrowheads="1"/>
          </p:cNvPicPr>
          <p:nvPr/>
        </p:nvPicPr>
        <p:blipFill rotWithShape="1">
          <a:blip r:embed="rId6">
            <a:extLst>
              <a:ext uri="{28A0092B-C50C-407E-A947-70E740481C1C}">
                <a14:useLocalDpi xmlns:a14="http://schemas.microsoft.com/office/drawing/2010/main" val="0"/>
              </a:ext>
            </a:extLst>
          </a:blip>
          <a:srcRect l="4929" t="34000" r="2536" b="34000"/>
          <a:stretch/>
        </p:blipFill>
        <p:spPr bwMode="auto">
          <a:xfrm>
            <a:off x="5686929" y="5596572"/>
            <a:ext cx="2378653" cy="6169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24670274"/>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wheel(1)">
                                      <p:cBhvr>
                                        <p:cTn id="7" dur="2000"/>
                                        <p:tgtEl>
                                          <p:spTgt spid="6146"/>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nodeType="clickEffect">
                                  <p:stCondLst>
                                    <p:cond delay="0"/>
                                  </p:stCondLst>
                                  <p:childTnLst>
                                    <p:set>
                                      <p:cBhvr>
                                        <p:cTn id="11" dur="1" fill="hold">
                                          <p:stCondLst>
                                            <p:cond delay="0"/>
                                          </p:stCondLst>
                                        </p:cTn>
                                        <p:tgtEl>
                                          <p:spTgt spid="6154"/>
                                        </p:tgtEl>
                                        <p:attrNameLst>
                                          <p:attrName>style.visibility</p:attrName>
                                        </p:attrNameLst>
                                      </p:cBhvr>
                                      <p:to>
                                        <p:strVal val="visible"/>
                                      </p:to>
                                    </p:set>
                                    <p:animEffect transition="in" filter="wipe(down)">
                                      <p:cBhvr>
                                        <p:cTn id="12" dur="580">
                                          <p:stCondLst>
                                            <p:cond delay="0"/>
                                          </p:stCondLst>
                                        </p:cTn>
                                        <p:tgtEl>
                                          <p:spTgt spid="6154"/>
                                        </p:tgtEl>
                                      </p:cBhvr>
                                    </p:animEffect>
                                    <p:anim calcmode="lin" valueType="num">
                                      <p:cBhvr>
                                        <p:cTn id="13" dur="1822" tmFilter="0,0; 0.14,0.36; 0.43,0.73; 0.71,0.91; 1.0,1.0">
                                          <p:stCondLst>
                                            <p:cond delay="0"/>
                                          </p:stCondLst>
                                        </p:cTn>
                                        <p:tgtEl>
                                          <p:spTgt spid="6154"/>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6154"/>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6154"/>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6154"/>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6154"/>
                                        </p:tgtEl>
                                        <p:attrNameLst>
                                          <p:attrName>ppt_y</p:attrName>
                                        </p:attrNameLst>
                                      </p:cBhvr>
                                      <p:tavLst>
                                        <p:tav tm="0" fmla="#ppt_y-sin(pi*$)/81">
                                          <p:val>
                                            <p:fltVal val="0"/>
                                          </p:val>
                                        </p:tav>
                                        <p:tav tm="100000">
                                          <p:val>
                                            <p:fltVal val="1"/>
                                          </p:val>
                                        </p:tav>
                                      </p:tavLst>
                                    </p:anim>
                                    <p:animScale>
                                      <p:cBhvr>
                                        <p:cTn id="18" dur="26">
                                          <p:stCondLst>
                                            <p:cond delay="650"/>
                                          </p:stCondLst>
                                        </p:cTn>
                                        <p:tgtEl>
                                          <p:spTgt spid="6154"/>
                                        </p:tgtEl>
                                      </p:cBhvr>
                                      <p:to x="100000" y="60000"/>
                                    </p:animScale>
                                    <p:animScale>
                                      <p:cBhvr>
                                        <p:cTn id="19" dur="166" decel="50000">
                                          <p:stCondLst>
                                            <p:cond delay="676"/>
                                          </p:stCondLst>
                                        </p:cTn>
                                        <p:tgtEl>
                                          <p:spTgt spid="6154"/>
                                        </p:tgtEl>
                                      </p:cBhvr>
                                      <p:to x="100000" y="100000"/>
                                    </p:animScale>
                                    <p:animScale>
                                      <p:cBhvr>
                                        <p:cTn id="20" dur="26">
                                          <p:stCondLst>
                                            <p:cond delay="1312"/>
                                          </p:stCondLst>
                                        </p:cTn>
                                        <p:tgtEl>
                                          <p:spTgt spid="6154"/>
                                        </p:tgtEl>
                                      </p:cBhvr>
                                      <p:to x="100000" y="80000"/>
                                    </p:animScale>
                                    <p:animScale>
                                      <p:cBhvr>
                                        <p:cTn id="21" dur="166" decel="50000">
                                          <p:stCondLst>
                                            <p:cond delay="1338"/>
                                          </p:stCondLst>
                                        </p:cTn>
                                        <p:tgtEl>
                                          <p:spTgt spid="6154"/>
                                        </p:tgtEl>
                                      </p:cBhvr>
                                      <p:to x="100000" y="100000"/>
                                    </p:animScale>
                                    <p:animScale>
                                      <p:cBhvr>
                                        <p:cTn id="22" dur="26">
                                          <p:stCondLst>
                                            <p:cond delay="1642"/>
                                          </p:stCondLst>
                                        </p:cTn>
                                        <p:tgtEl>
                                          <p:spTgt spid="6154"/>
                                        </p:tgtEl>
                                      </p:cBhvr>
                                      <p:to x="100000" y="90000"/>
                                    </p:animScale>
                                    <p:animScale>
                                      <p:cBhvr>
                                        <p:cTn id="23" dur="166" decel="50000">
                                          <p:stCondLst>
                                            <p:cond delay="1668"/>
                                          </p:stCondLst>
                                        </p:cTn>
                                        <p:tgtEl>
                                          <p:spTgt spid="6154"/>
                                        </p:tgtEl>
                                      </p:cBhvr>
                                      <p:to x="100000" y="100000"/>
                                    </p:animScale>
                                    <p:animScale>
                                      <p:cBhvr>
                                        <p:cTn id="24" dur="26">
                                          <p:stCondLst>
                                            <p:cond delay="1808"/>
                                          </p:stCondLst>
                                        </p:cTn>
                                        <p:tgtEl>
                                          <p:spTgt spid="6154"/>
                                        </p:tgtEl>
                                      </p:cBhvr>
                                      <p:to x="100000" y="95000"/>
                                    </p:animScale>
                                    <p:animScale>
                                      <p:cBhvr>
                                        <p:cTn id="25" dur="166" decel="50000">
                                          <p:stCondLst>
                                            <p:cond delay="1834"/>
                                          </p:stCondLst>
                                        </p:cTn>
                                        <p:tgtEl>
                                          <p:spTgt spid="6154"/>
                                        </p:tgtEl>
                                      </p:cBhvr>
                                      <p:to x="100000" y="100000"/>
                                    </p:animScale>
                                  </p:childTnLst>
                                </p:cTn>
                              </p:par>
                              <p:par>
                                <p:cTn id="26" presetID="26" presetClass="entr" presetSubtype="0" fill="hold" nodeType="withEffect">
                                  <p:stCondLst>
                                    <p:cond delay="0"/>
                                  </p:stCondLst>
                                  <p:childTnLst>
                                    <p:set>
                                      <p:cBhvr>
                                        <p:cTn id="27" dur="1" fill="hold">
                                          <p:stCondLst>
                                            <p:cond delay="0"/>
                                          </p:stCondLst>
                                        </p:cTn>
                                        <p:tgtEl>
                                          <p:spTgt spid="16"/>
                                        </p:tgtEl>
                                        <p:attrNameLst>
                                          <p:attrName>style.visibility</p:attrName>
                                        </p:attrNameLst>
                                      </p:cBhvr>
                                      <p:to>
                                        <p:strVal val="visible"/>
                                      </p:to>
                                    </p:set>
                                    <p:animEffect transition="in" filter="wipe(down)">
                                      <p:cBhvr>
                                        <p:cTn id="28" dur="580">
                                          <p:stCondLst>
                                            <p:cond delay="0"/>
                                          </p:stCondLst>
                                        </p:cTn>
                                        <p:tgtEl>
                                          <p:spTgt spid="16"/>
                                        </p:tgtEl>
                                      </p:cBhvr>
                                    </p:animEffect>
                                    <p:anim calcmode="lin" valueType="num">
                                      <p:cBhvr>
                                        <p:cTn id="29"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30"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31"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32"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33"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34" dur="26">
                                          <p:stCondLst>
                                            <p:cond delay="650"/>
                                          </p:stCondLst>
                                        </p:cTn>
                                        <p:tgtEl>
                                          <p:spTgt spid="16"/>
                                        </p:tgtEl>
                                      </p:cBhvr>
                                      <p:to x="100000" y="60000"/>
                                    </p:animScale>
                                    <p:animScale>
                                      <p:cBhvr>
                                        <p:cTn id="35" dur="166" decel="50000">
                                          <p:stCondLst>
                                            <p:cond delay="676"/>
                                          </p:stCondLst>
                                        </p:cTn>
                                        <p:tgtEl>
                                          <p:spTgt spid="16"/>
                                        </p:tgtEl>
                                      </p:cBhvr>
                                      <p:to x="100000" y="100000"/>
                                    </p:animScale>
                                    <p:animScale>
                                      <p:cBhvr>
                                        <p:cTn id="36" dur="26">
                                          <p:stCondLst>
                                            <p:cond delay="1312"/>
                                          </p:stCondLst>
                                        </p:cTn>
                                        <p:tgtEl>
                                          <p:spTgt spid="16"/>
                                        </p:tgtEl>
                                      </p:cBhvr>
                                      <p:to x="100000" y="80000"/>
                                    </p:animScale>
                                    <p:animScale>
                                      <p:cBhvr>
                                        <p:cTn id="37" dur="166" decel="50000">
                                          <p:stCondLst>
                                            <p:cond delay="1338"/>
                                          </p:stCondLst>
                                        </p:cTn>
                                        <p:tgtEl>
                                          <p:spTgt spid="16"/>
                                        </p:tgtEl>
                                      </p:cBhvr>
                                      <p:to x="100000" y="100000"/>
                                    </p:animScale>
                                    <p:animScale>
                                      <p:cBhvr>
                                        <p:cTn id="38" dur="26">
                                          <p:stCondLst>
                                            <p:cond delay="1642"/>
                                          </p:stCondLst>
                                        </p:cTn>
                                        <p:tgtEl>
                                          <p:spTgt spid="16"/>
                                        </p:tgtEl>
                                      </p:cBhvr>
                                      <p:to x="100000" y="90000"/>
                                    </p:animScale>
                                    <p:animScale>
                                      <p:cBhvr>
                                        <p:cTn id="39" dur="166" decel="50000">
                                          <p:stCondLst>
                                            <p:cond delay="1668"/>
                                          </p:stCondLst>
                                        </p:cTn>
                                        <p:tgtEl>
                                          <p:spTgt spid="16"/>
                                        </p:tgtEl>
                                      </p:cBhvr>
                                      <p:to x="100000" y="100000"/>
                                    </p:animScale>
                                    <p:animScale>
                                      <p:cBhvr>
                                        <p:cTn id="40" dur="26">
                                          <p:stCondLst>
                                            <p:cond delay="1808"/>
                                          </p:stCondLst>
                                        </p:cTn>
                                        <p:tgtEl>
                                          <p:spTgt spid="16"/>
                                        </p:tgtEl>
                                      </p:cBhvr>
                                      <p:to x="100000" y="95000"/>
                                    </p:animScale>
                                    <p:animScale>
                                      <p:cBhvr>
                                        <p:cTn id="41" dur="166" decel="50000">
                                          <p:stCondLst>
                                            <p:cond delay="1834"/>
                                          </p:stCondLst>
                                        </p:cTn>
                                        <p:tgtEl>
                                          <p:spTgt spid="16"/>
                                        </p:tgtEl>
                                      </p:cBhvr>
                                      <p:to x="100000" y="100000"/>
                                    </p:animScale>
                                  </p:childTnLst>
                                </p:cTn>
                              </p:par>
                            </p:childTnLst>
                          </p:cTn>
                        </p:par>
                      </p:childTnLst>
                    </p:cTn>
                  </p:par>
                  <p:par>
                    <p:cTn id="42" fill="hold">
                      <p:stCondLst>
                        <p:cond delay="indefinite"/>
                      </p:stCondLst>
                      <p:childTnLst>
                        <p:par>
                          <p:cTn id="43" fill="hold">
                            <p:stCondLst>
                              <p:cond delay="0"/>
                            </p:stCondLst>
                            <p:childTnLst>
                              <p:par>
                                <p:cTn id="44" presetID="14" presetClass="entr" presetSubtype="10" fill="hold" nodeType="clickEffect">
                                  <p:stCondLst>
                                    <p:cond delay="0"/>
                                  </p:stCondLst>
                                  <p:childTnLst>
                                    <p:set>
                                      <p:cBhvr>
                                        <p:cTn id="45" dur="1" fill="hold">
                                          <p:stCondLst>
                                            <p:cond delay="0"/>
                                          </p:stCondLst>
                                        </p:cTn>
                                        <p:tgtEl>
                                          <p:spTgt spid="6150"/>
                                        </p:tgtEl>
                                        <p:attrNameLst>
                                          <p:attrName>style.visibility</p:attrName>
                                        </p:attrNameLst>
                                      </p:cBhvr>
                                      <p:to>
                                        <p:strVal val="visible"/>
                                      </p:to>
                                    </p:set>
                                    <p:animEffect transition="in" filter="randombar(horizontal)">
                                      <p:cBhvr>
                                        <p:cTn id="46" dur="500"/>
                                        <p:tgtEl>
                                          <p:spTgt spid="61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103579" y="789179"/>
            <a:ext cx="4752528" cy="369332"/>
          </a:xfrm>
          <a:prstGeom prst="rect">
            <a:avLst/>
          </a:prstGeom>
          <a:noFill/>
        </p:spPr>
        <p:txBody>
          <a:bodyPr wrap="square" rtlCol="0">
            <a:spAutoFit/>
          </a:bodyPr>
          <a:lstStyle/>
          <a:p>
            <a:pPr algn="ctr"/>
            <a:r>
              <a:rPr lang="es-MX" b="1" dirty="0" smtClean="0">
                <a:latin typeface="Calibri" pitchFamily="34" charset="0"/>
                <a:cs typeface="Calibri" pitchFamily="34" charset="0"/>
              </a:rPr>
              <a:t>IMPLEMENTACIONES SIMILARES</a:t>
            </a:r>
            <a:endParaRPr lang="es-MX" dirty="0" smtClean="0">
              <a:latin typeface="Calibri" pitchFamily="34" charset="0"/>
              <a:cs typeface="Calibri" pitchFamily="34" charset="0"/>
            </a:endParaRPr>
          </a:p>
        </p:txBody>
      </p:sp>
      <p:graphicFrame>
        <p:nvGraphicFramePr>
          <p:cNvPr id="3" name="2 Tabla"/>
          <p:cNvGraphicFramePr>
            <a:graphicFrameLocks noGrp="1"/>
          </p:cNvGraphicFramePr>
          <p:nvPr>
            <p:extLst>
              <p:ext uri="{D42A27DB-BD31-4B8C-83A1-F6EECF244321}">
                <p14:modId xmlns:p14="http://schemas.microsoft.com/office/powerpoint/2010/main" val="4289711152"/>
              </p:ext>
            </p:extLst>
          </p:nvPr>
        </p:nvGraphicFramePr>
        <p:xfrm>
          <a:off x="1475656" y="1340768"/>
          <a:ext cx="6421120" cy="1809496"/>
        </p:xfrm>
        <a:graphic>
          <a:graphicData uri="http://schemas.openxmlformats.org/drawingml/2006/table">
            <a:tbl>
              <a:tblPr firstRow="1" firstCol="1" bandRow="1">
                <a:tableStyleId>{3B4B98B0-60AC-42C2-AFA5-B58CD77FA1E5}</a:tableStyleId>
              </a:tblPr>
              <a:tblGrid>
                <a:gridCol w="6421120"/>
              </a:tblGrid>
              <a:tr h="0">
                <a:tc>
                  <a:txBody>
                    <a:bodyPr/>
                    <a:lstStyle/>
                    <a:p>
                      <a:pPr>
                        <a:lnSpc>
                          <a:spcPct val="115000"/>
                        </a:lnSpc>
                        <a:spcAft>
                          <a:spcPts val="1000"/>
                        </a:spcAft>
                        <a:tabLst>
                          <a:tab pos="3165475" algn="ctr"/>
                          <a:tab pos="5431790" algn="l"/>
                        </a:tabLst>
                      </a:pPr>
                      <a:r>
                        <a:rPr lang="es-MX" sz="1200" dirty="0">
                          <a:effectLst/>
                        </a:rPr>
                        <a:t>Nombre</a:t>
                      </a:r>
                      <a:endParaRPr lang="es-MX" sz="1100" dirty="0">
                        <a:effectLst/>
                        <a:latin typeface="Calibri"/>
                        <a:ea typeface="Calibri"/>
                        <a:cs typeface="Times New Roman"/>
                      </a:endParaRPr>
                    </a:p>
                  </a:txBody>
                  <a:tcPr marL="68580" marR="68580" marT="0" marB="0"/>
                </a:tc>
              </a:tr>
              <a:tr h="0">
                <a:tc>
                  <a:txBody>
                    <a:bodyPr/>
                    <a:lstStyle/>
                    <a:p>
                      <a:pPr>
                        <a:lnSpc>
                          <a:spcPct val="115000"/>
                        </a:lnSpc>
                        <a:spcAft>
                          <a:spcPts val="1000"/>
                        </a:spcAft>
                      </a:pPr>
                      <a:r>
                        <a:rPr lang="es-MX" sz="1200">
                          <a:effectLst/>
                        </a:rPr>
                        <a:t>U DE GANTT</a:t>
                      </a:r>
                      <a:endParaRPr lang="es-MX" sz="1100">
                        <a:effectLst/>
                        <a:latin typeface="Calibri"/>
                        <a:ea typeface="Calibri"/>
                        <a:cs typeface="Times New Roman"/>
                      </a:endParaRPr>
                    </a:p>
                  </a:txBody>
                  <a:tcPr marL="68580" marR="68580" marT="0" marB="0"/>
                </a:tc>
              </a:tr>
              <a:tr h="0">
                <a:tc>
                  <a:txBody>
                    <a:bodyPr/>
                    <a:lstStyle/>
                    <a:p>
                      <a:pPr algn="ctr">
                        <a:lnSpc>
                          <a:spcPct val="115000"/>
                        </a:lnSpc>
                        <a:spcAft>
                          <a:spcPts val="1000"/>
                        </a:spcAft>
                        <a:tabLst>
                          <a:tab pos="3165475" algn="ctr"/>
                          <a:tab pos="5431790" algn="l"/>
                        </a:tabLst>
                      </a:pPr>
                      <a:r>
                        <a:rPr lang="es-MX" sz="1200" dirty="0">
                          <a:effectLst/>
                        </a:rPr>
                        <a:t>Tipo de proyecto</a:t>
                      </a:r>
                      <a:endParaRPr lang="es-MX" sz="1100" dirty="0">
                        <a:effectLst/>
                        <a:latin typeface="Calibri"/>
                        <a:ea typeface="Calibri"/>
                        <a:cs typeface="Times New Roman"/>
                      </a:endParaRPr>
                    </a:p>
                  </a:txBody>
                  <a:tcPr marL="68580" marR="68580" marT="0" marB="0"/>
                </a:tc>
              </a:tr>
              <a:tr h="0">
                <a:tc>
                  <a:txBody>
                    <a:bodyPr/>
                    <a:lstStyle/>
                    <a:p>
                      <a:pPr marL="171450" indent="-171450">
                        <a:lnSpc>
                          <a:spcPct val="115000"/>
                        </a:lnSpc>
                        <a:spcAft>
                          <a:spcPts val="1000"/>
                        </a:spcAft>
                        <a:buFont typeface="Arial" pitchFamily="34" charset="0"/>
                        <a:buChar char="•"/>
                      </a:pPr>
                      <a:r>
                        <a:rPr lang="es-MX" sz="1200" dirty="0" smtClean="0">
                          <a:effectLst/>
                        </a:rPr>
                        <a:t>Integración tecnológica</a:t>
                      </a:r>
                      <a:endParaRPr lang="es-MX" sz="1100" dirty="0">
                        <a:effectLst/>
                      </a:endParaRPr>
                    </a:p>
                    <a:p>
                      <a:pPr>
                        <a:lnSpc>
                          <a:spcPct val="115000"/>
                        </a:lnSpc>
                        <a:spcAft>
                          <a:spcPts val="1000"/>
                        </a:spcAft>
                      </a:pPr>
                      <a:r>
                        <a:rPr lang="es-MX" sz="1200" dirty="0">
                          <a:effectLst/>
                        </a:rPr>
                        <a:t>Desarrollo de propuestas de intervención para la inserción de tecnologías de la información y la comunicación en diversos ámbitos.</a:t>
                      </a:r>
                      <a:endParaRPr lang="es-MX" sz="1100" dirty="0">
                        <a:effectLst/>
                        <a:latin typeface="Calibri"/>
                        <a:ea typeface="Calibri"/>
                        <a:cs typeface="Times New Roman"/>
                      </a:endParaRPr>
                    </a:p>
                  </a:txBody>
                  <a:tcPr marL="68580" marR="68580" marT="0" marB="0"/>
                </a:tc>
              </a:tr>
              <a:tr h="0">
                <a:tc>
                  <a:txBody>
                    <a:bodyPr/>
                    <a:lstStyle/>
                    <a:p>
                      <a:pPr algn="ctr">
                        <a:lnSpc>
                          <a:spcPct val="115000"/>
                        </a:lnSpc>
                        <a:spcAft>
                          <a:spcPts val="1000"/>
                        </a:spcAft>
                      </a:pPr>
                      <a:r>
                        <a:rPr lang="es-MX" sz="1200" dirty="0">
                          <a:effectLst/>
                        </a:rPr>
                        <a:t>Autor(es)</a:t>
                      </a:r>
                      <a:endParaRPr lang="es-MX" sz="1100" dirty="0">
                        <a:effectLst/>
                        <a:latin typeface="Calibri"/>
                        <a:ea typeface="Calibri"/>
                        <a:cs typeface="Times New Roman"/>
                      </a:endParaRPr>
                    </a:p>
                  </a:txBody>
                  <a:tcPr marL="68580" marR="68580" marT="0" marB="0"/>
                </a:tc>
              </a:tr>
              <a:tr h="0">
                <a:tc>
                  <a:txBody>
                    <a:bodyPr/>
                    <a:lstStyle/>
                    <a:p>
                      <a:pPr>
                        <a:lnSpc>
                          <a:spcPct val="115000"/>
                        </a:lnSpc>
                        <a:spcAft>
                          <a:spcPts val="1000"/>
                        </a:spcAft>
                      </a:pPr>
                      <a:r>
                        <a:rPr lang="es-MX" sz="1200" dirty="0">
                          <a:effectLst/>
                        </a:rPr>
                        <a:t>Martha Macías Molina</a:t>
                      </a:r>
                      <a:endParaRPr lang="es-MX" sz="1100" dirty="0">
                        <a:effectLst/>
                        <a:latin typeface="Calibri"/>
                        <a:ea typeface="Calibri"/>
                        <a:cs typeface="Times New Roman"/>
                      </a:endParaRPr>
                    </a:p>
                  </a:txBody>
                  <a:tcPr marL="68580" marR="68580" marT="0" marB="0"/>
                </a:tc>
              </a:tr>
            </a:tbl>
          </a:graphicData>
        </a:graphic>
      </p:graphicFrame>
      <p:pic>
        <p:nvPicPr>
          <p:cNvPr id="4" name="Picture 2" descr="C:\Users\Sebastián Cornejo\Pictures\Imagenes de Internet\Proyecto titulacion\SUV 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3399" y="-2"/>
            <a:ext cx="511376" cy="604800"/>
          </a:xfrm>
          <a:prstGeom prst="rect">
            <a:avLst/>
          </a:prstGeom>
          <a:noFill/>
          <a:extLst>
            <a:ext uri="{909E8E84-426E-40DD-AFC4-6F175D3DCCD1}">
              <a14:hiddenFill xmlns:a14="http://schemas.microsoft.com/office/drawing/2010/main">
                <a:solidFill>
                  <a:srgbClr val="FFFFFF"/>
                </a:solidFill>
              </a14:hiddenFill>
            </a:ext>
          </a:extLst>
        </p:spPr>
      </p:pic>
      <p:sp>
        <p:nvSpPr>
          <p:cNvPr id="5" name="4 CuadroTexto"/>
          <p:cNvSpPr txBox="1"/>
          <p:nvPr/>
        </p:nvSpPr>
        <p:spPr>
          <a:xfrm>
            <a:off x="683568" y="3429000"/>
            <a:ext cx="7704856" cy="1200329"/>
          </a:xfrm>
          <a:prstGeom prst="rect">
            <a:avLst/>
          </a:prstGeom>
          <a:noFill/>
        </p:spPr>
        <p:txBody>
          <a:bodyPr wrap="square" rtlCol="0">
            <a:spAutoFit/>
          </a:bodyPr>
          <a:lstStyle/>
          <a:p>
            <a:pPr algn="just"/>
            <a:r>
              <a:rPr lang="es-MX" dirty="0" smtClean="0">
                <a:latin typeface="Calibri" pitchFamily="34" charset="0"/>
                <a:cs typeface="Calibri" pitchFamily="34" charset="0"/>
              </a:rPr>
              <a:t>Basa </a:t>
            </a:r>
            <a:r>
              <a:rPr lang="es-MX" dirty="0">
                <a:latin typeface="Calibri" pitchFamily="34" charset="0"/>
                <a:cs typeface="Calibri" pitchFamily="34" charset="0"/>
              </a:rPr>
              <a:t>su problemática en un sistema automático para el control de tus actividades del SUV en una base de datos diseñada en Microsoft Excel, el cual colecta la información de las asignaturas que el alumno haya registrado en el ciclo escolar </a:t>
            </a:r>
            <a:r>
              <a:rPr lang="es-MX" dirty="0" smtClean="0">
                <a:latin typeface="Calibri" pitchFamily="34" charset="0"/>
                <a:cs typeface="Calibri" pitchFamily="34" charset="0"/>
              </a:rPr>
              <a:t>inmediato.</a:t>
            </a:r>
            <a:endParaRPr lang="es-MX" dirty="0">
              <a:latin typeface="Calibri" pitchFamily="34" charset="0"/>
              <a:cs typeface="Calibri" pitchFamily="34" charset="0"/>
            </a:endParaRPr>
          </a:p>
        </p:txBody>
      </p:sp>
      <p:pic>
        <p:nvPicPr>
          <p:cNvPr id="7170" name="Picture 2" descr="https://encrypted-tbn2.gstatic.com/images?q=tbn:ANd9GcS7B3143egDVeusUl10C0JIqG4mScYbFJwRp3PvH114xAc8wmU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23928" y="5012059"/>
            <a:ext cx="1224136" cy="1224137"/>
          </a:xfrm>
          <a:prstGeom prst="rect">
            <a:avLst/>
          </a:prstGeom>
          <a:noFill/>
          <a:extLst>
            <a:ext uri="{909E8E84-426E-40DD-AFC4-6F175D3DCCD1}">
              <a14:hiddenFill xmlns:a14="http://schemas.microsoft.com/office/drawing/2010/main">
                <a:solidFill>
                  <a:srgbClr val="FFFFFF"/>
                </a:solidFill>
              </a14:hiddenFill>
            </a:ext>
          </a:extLst>
        </p:spPr>
      </p:pic>
      <p:sp>
        <p:nvSpPr>
          <p:cNvPr id="6" name="AutoShape 4" descr="data:image/jpeg;base64,/9j/4AAQSkZJRgABAQAAAQABAAD/2wCEAAkGBhISEBQUEBQUFBQUFhcQFBAUFBAPFBAPFBQVFBUUFRQXGyYeFxkjGRUUHy8gIycpLCwsFR4xNjAqNSYrLSkBCQoKDgwOFQ8PFCkcHBwpKSkpKSktKTUpKSkpKSkpKSksKSksLDQtKSkpLSkpKikpKSkpKSksKSksKSkpKSkuKf/AABEIAOYA2wMBIgACEQEDEQH/xAAbAAABBQEBAAAAAAAAAAAAAAAGAQIDBAUAB//EAEIQAAEDAgQCBwQHBgQHAAAAAAEAAgMEEQUGEiExQQcTIlFhcYEUMpGxFSNCcoKhwSQzUqKy0WJjwvEWJTRDktPh/8QAGgEBAQEBAQEBAAAAAAAAAAAAAAECBAUDBv/EACkRAQEAAgEDAwIGAwAAAAAAAAABAhEDBBIxBSFRUrEyM0FicYElNEP/2gAMAwEAAhEDEQA/AKVNg4byTp8L24LcDU7qwVd1nQLny7c8Ez6CI4BHIgCd7G0q91TtgJjoXDkrMbCEW/RrUpwhpTuXtCTn25Jj5jbZFb8BB5Joy2E7jtAsrHEogwIHRutd+V/BXMPwIsCXKLJpgVVi8Aq+ylZp4fBLimDvLrtCpthlbxBUaTHDmu4fBI/CCOB/OyZ7c5v2SpfpZpA1beYugayOdm7XOt5kq9TZhqG8d/MKKOsiNu0B37qeorGaDpN/0+KI28Ox/XE57220cQOfkugzZTu94uZ5tPzF1jYYf2OYrKoYmOdaTVaxN22BFhfmoD2HEYn+5Iw+AcL/AA4qd8YIsRcdxFx8CgCqwRwFxwLmtbqBFw7TZ3dbtfkpIIqmMdh52FzofcA8xpPO1za3DfkmlGP0YxpuwGM98Tnw/wBBAPqFPFWVLPdm1DulY2T+ZukoM/4mq4nFsgBI4h7NJHduLK3SZ6BIEkVrkC7XXtfbgU0ncNIsySt/eQh3+KJ/+l4HzV2HM0B94ujPdIxzfzFx+aFqrH4I5Ore/S4WO4Nt+G6tU1fE/wB17T5EFDcGENSx4uxzXfdId8lKEGPpWHcAX7x2T+SminmZ7krvJ3bH5qbX2Fq5DkePzN95jXjvbdp/VWBmdvON9/wn9U2aeekJQnOC5rUZiVgUjQuY1SNCKVoUrVGTYKo+uAKDUa1TRNVSin1LRiainsapGhK1q5wUCmIHkE00TDyUjAnhBSfg0Z5fJV5sqxO5LXCeCgFKjIbT7psqEuSJW+7uj5qcArtAS2gfDQzdYCOfosHCojKwPgdG+7T2dbQ4XBG7SQbr0DMLf2eT7pXleAZafUtPV2GkX38Vz8vNcLJJvb2Og6Li5+Pk5OTLtmOvcRuqXsv10TwL6xxA1jTp3I4bb+aSHGGOvrJFr9nSDqH2bFvB4Nu13Ag3SUlDWU4sRIQObHEi3ldTOrmn96xt/wDMh0n/AMmgH81J1H1Y2Gfp2N/L5ZkWOoitp1h13AG1w0s1m4u6xHZmeOHI9246XF01/wCJ4Pldw2/RbkkNO77HrHIR+TtSWDB4C4Oa+RtiHaXNa/gb8Wm/5L6TqMPlz5+nc+M3rbMzn/1cn4R/KqGE0peT2i23MeKIs05dnfO+RjC5jrOBHdYLAp4poSew4X8COC+8vs8246rVaaqP3ZCR47qePNk7P3jb+pCqsxoWGtpuPDyVHE64PtbgooywvNLZGkkWtturQzLD/EEF4MPq3+f6KsyJpG/j81Eooc1c1qkc1I0IsStCkaEjApQ1RUU7dkP1NO4uRT1dwoxQAlWVUGDwGwW9ExQ01PYK4xig5rUjmqcNUbwgRgTrLmBOsgY51hdUYMXaZC3mrlQy7TZDdLRO6+9tkBc07J4Cji4KYNVRkZjH7PJ9wob6M4vq3nyHzRLmn/ppfuFYnRuz6l34fkuTP35sHt9Lden89+bBU/YEngBf0HNDdPmVs1U2KNjTG4lutwINwCbgd23NE88V2kd4Lb+Ysg+LC44MQp44+TLlx4udaTcn0G3gup426JKjAoH+9G0+NhdBeYqUQV1OyIlrXtcXMuS027wvRAEAZ0NsRp/CJx/Mrm6jGdnh6npmeWXPMbfbV+w8gd2G/dHySOpmu4tB8wnQt7LfIfJPebAldE8R5ef4qpS4BA7ixvwVGfJFO77NksTpQ9sjjs4209yIRwRkMxZHja0hvM3WW7o8dfZxsj5qeqjztwXNap3RLmwoQ5jVI1qVsSkDEVzWqzGxRsYrDHIqaNina1RxuCma4IFso5ApNSje5BzQlsualIQNTREL8E+y6yCRqlao2KVoRGNnA2pJvuH5LJ6NTeB/mP6Vp51P7HL90rL6Lt4ZPvD+kLlz/Px/h7vTz/G81/dBiWoXqx/zaId0d/5ZEW6FhyYVIcQbLp+rDNOq7eOlwta9+JXU8NrWXnudj/zGLwhP5vsvRixed5qbqxVo7oWD4yBc/U/gep6T/sb+Jfs9CjGw8k8NTQo62Ytjc4cbLonh5eXmqNRJ1kzWN4N3K2g1DmX8Qj5ntu3KJFIhE9NTlUBzolwiUxXAIkcI0ojUoCWyKgmeGhY0+MaTxU2N1NgguWRz5RY7BakV6BhtfqWw1hQ9g0YsESxjZQN6tRPYVcDVE9qgjY02TwCntCdZFVpJw33jZI2rZ3hYebMGmmaRC8tPeF53W0FfSzxapnOBcAQbbhXW0r2prgpWlU8KJMTb8bBXWoB3PkwFFLv9lAOWc4SUbSGNY8OIJBJ48OIXrFVRMku2RocO4i4WbLkuidxgZ8LLk5uHLLKZY3Wnt9B6hw8HDlw83H3TK7DcfSzJzp2nykcP9KtQ9LDft07vwyA/Nqz89ZeoaKjfOIbvuI42h72gyO4XseAAJ/CgbLtFJ7ZBDXRyxtqQOqdd8RGv3HC+xaTYd41X88zDqPrj7XqfS7/xyn9vV4ukymds5krfRjvkVhVVUyoxISxm7C2NguNJuHi4srcnRjH9meYeZa75hS4ZkUwSB5ne4NIIbpaLm/Pbgs5Yc+WplrTeHN6fxd2fFcpdWe46LE10YIsVEZ3eHwUNViAjYXv2DRcru1p+bPjw2MG4bYhXUN4DnOGqc5sd7tNiCLeRF+S3hUIJgnKq2qTvaQgHXLgE5wSAKsxK0JUgTrKKEs0yEA2QXQVpbIdSOcww3Qq6FjXbrcqUW4BXXI8UZQm4C8/wQ9oWR9T+6Fn9VThRPG6lCY4IpWpy4BOsoqNxsvO8al6/EGRjcNNyjzFJ9EbndwQLkqEy1Ukx77DyCs+UehwMs0DuFlM1MantQIOJTrJANynoAvpYwqSbDyYxqMTxM5vH6sNeHG3OwN/IFDbsaGLYjQezxvDab66ZzgAGdqNzhcE7XYGg8y7hxW90uVThSRRNJaJ52xvI/gAvY+F7H8Ky8UwKHDsWw72MFgmJhkZqc7W27WFxueYdc8rsB5LUHpNlHONvUfNSkKObl5hZDkPZ3ktTW5Oc1p5bEgIhIWXmHDmzwOjcbX4HxQYFJBHHWRCIAXj3A9EZFAeAYE+Gts95k0tAubFHltlBG0KN8Zud1K0JxVRjuC5OKajKVqeEwBPCjTLxai1BCFXgpLuBXopZfioPYG34K7GFl/CSCCUWxhQxRAcFOxBKAmOUgCjcintTk0JbqDIzLSvkhLWbEjiqmUMDNPFY8TuiIhIilapAmBPaqjm8SnprOJT0A7nfLHt1I6JpAka4SRudw1tuNJPIEEj8+SGspZKrTVsqcSfqMDdELTI2VxNiGm42a0aie8kgnx9HsuKoZZQSjh5/3VgqGXi3z/QqIUrMzBhrpoC1h0uG7T3ELTcUmpFYOW8Fkiu6d2p55reKR8oHHZKSiGNCcQkal1jvQZDk1PcmBGUzUksoaE4LIxiU6SjSz9KC/FWxWDTdeaQ4u7ri3fijGkcXM9E0LcuOgG11oYfiIegjF6N4NwVoZemcHBUHgKjcljOwSOKipGqpiOItiaXONrK21DWb8LdNE8NJG36KKfgWbWVLyGG9jYraraoRsLjyC866NcL6iRzDxvc+pRBnitJZ1TOLgVULlLOorJpWNG0btN+8+CMGryrokw4wyzNPG9z5leqNVvkOj4lOc4AEngBcnuATI+JSzRamObe2oFt+7UCFB53hvSVJVYtFBT2FMXOaSWgvl0xvdqBO7RcCw7hunZtxvEjiTqbD3e7EyXqw2n2v7zi6Qf4m7XVQYFFSY5h8MDbNbC4kn3nuLagl7jzcUmP4tUQ43UGki62Z0EcTG2L9I0RyOcWi17Bp5jilBhk1taIHfSJvL1h07xG0Wlth9Xtx1Lak4t8/0WJknMprabXI0NkY4xyAAgagAQQDwuCNuRutyTiPVEMmdYE9wJ+AQPguOTzYg4PBbGG9lvfvx+CO5GoXLAMQNha0f90WIK4Szzkxv0hjuHeAiemB0DVxsvP42TiWSVjrN16beF90fUcmqME9ykKmCzJidR3Wo1U57aiqio4poSuTQUZWFQxGmu0q8CmVPulGq88+jtMpPijXCWfV+iGq730Q4ZNaP0VtGZj50glR5Wl1u3UuNPa5pBKZlxml4sgO2DZI5Oj4BNPFRUgUNYOw7yUwUNb+7d5KKC8su/aZSsjEM1QsrXiYjYG11s5WjPtElwdytDFMi00rnPewF1jvZUB3R/myJ9fK1v8A3DcdxA2XrrSvMuj3KjIaqZxYRZ1mkjl4L0wK1CxcSpCoouJ81KoPP8X3zLR+EDv6KhElPWUX0hK1oaKsMDpJCxwPVBsZtrOxGksNh3eBVKryxK/GIqwOZ1UcRiLSXay4tlbsLWt2xzVXN3R2KycTRyiJzmhkgLC8ODRYOFiN9Nhbw80U3ozsW1kjfckqnlncWgXv/MEYO4j1VXBcHZSwMhivpYOJ4ucd3OPiSSrR4j1/RErnoaiZfEJPuAfNErlEIGh2oDc8SiAbXIJXQBhsX6i621r3RpSx6WAdykNM297C/enOCkiuaq8kJJKnammYd6qMd6Rq56RiMxYCSdt2lOalIRoLVWHEuutCGmIj27lpmkuVZjgFrIASsw97n80RYDhxG5Wv7A3wVqGMDgip2pjk8KMlBK1c9txZcFzpAOOyiq9PhzWEkBWCoo61jjYEXT5Zg0EuNgOaIWOFreAAupgs/D8Xjmv1br6TY+avgqjojufNSXUMR4+arY1iraanlmcLiJhfb+Ijg31O3qgvJSV44M1YtA6mral4NNUyAdQNGnqnb+5a7LsDi03vsL9x3MzUUmJYo6iEro4KaESP0i+qZ+kgluwJ7bePANNuKD0dRn3h5H9EI9FtbI+hcyRxcYZnwBxJPYbpIFzyFzbwsixx7Q8kQlTUBjXOdsGgk+SHsLzpHM9zdLmgAkEiwc0cx3raxShE0ToySA7YkdyHJKNntTImAWjZZ3r/ALKVTo80PM+nTZh2DkTari6FMQro/aGQtFrG97IpAs0JCud7pssqWN1ytXVtusqWa7iVUROXMTHOSsKMxbaUyWoDU6+yw8VldvZFaTcWbdXBWDTdeZ1GLlsmlaLMdOzbq6UUVGPhp4rSw7EmyDZebYmJHHs371s5WqnBwBTQ9BBUZO6Vjtgoyd1FWGoazXWyW0x3ue7kiMFV6imae07korzRrKimqI3OeSHmxaeS2M+1lS6ANpwbkbu7goK+T2mta1vusKM66naIXbcGrX6gH6GYnNilD/eD3A377r05pXnfRW64qD/mv+a9DBS+UJEePmosRw6OoidFM0Pjfs5hJGoAg8QQeICkh5+ZWfmXH46Klknk4MHZbe2uQ+6weZ/VQBOeC2or6DDIAA2NzZZAOEUbW7N9ImvP4moszxmMUdHLLwe76uId8rhsfHSNTvRCnRnQ6BJiNfIxs9YSWGRzIyIXG9xqP2yG2H8LW24rGzLminnxq1a8spaEua2PS55mqGEauyAeLwOP2YwOJVR6DkDBjTUETHiz3AzSDmHyb2PiBYei3ne96LMy3maKuiMsGrQHmPtjSS4AEm1ztutBx7fooIsTrxDE6R3Bov6ofywLMfUSkapCXWuCQ3kFoZrwp9TTOijOku577LHy5kqSE/WzOeNOnTsGj0RT62pilmjMdtfO3cice6PJZtFlqKKQvA3K03oI57lhsh99JLc7/kiQcFGZG+CMsRxSxuUbnJ0ZRIvcln1sAsSrrXrJxjEABZVQvWUjTJdZ0kR6wLVY8OdxU9fQhrbrSlpG3abpcH/feqz6XE2t7JO61cCjvKD6qEHUR2Cbq3TmHYKLmsqttKGs4Y6Io9IO52+KIwV5n0g5aqal7epNgD48EkVv5NomMb1j3DU7fiiPFHfUv+6V5vl/JVc17DJMdLfsgcfivSn02qPQ7mLFVAV0UHsTn/Nf/UvRAVjYFl6Kla4RCwcS4+ZN1rgpUdAdj5n5oX6ScsTV9I2GnLA7rWyEvJa0MDXA8ASTc8LIlpzsfMp91FeTYV0GOD2PqKsEtLXaY4y6+kgga3uHd3Itm6LMPkqJZ5mSSvlkdM4OkcGBz3FxAay22/MlFiycczXSUekVUzYy/wB1p1OcRexNmgm3jwV2ml7DMKhp4+rp42xMvq0MGkajxPidh8FMT2/T+6SGoa9rXsIc1wDmuBuHNIuCDz2Tb9r0/ugnumR1LTwcDbjY3WTmaWT2ciG+t1mgjkDxKFKKmfRyvBkc/UzWdRJs4qAxGYYjL1YO44q9IdkBQ0oaY5ftONiUbsfdg8kCyu7OywpnODiFuE7LFnHaKIjcUrHKMlKwoLcr7NQHmqseAS1HVrhZGI4OJOS1CvOMBrJnSAu4I9e0yMt4LqPK4HKy3qPDw0Jb7kefz5Xd12rfyRxl/DtIBK0vZm9ysRgDglu1TgqK+6ddR81lVkJwYO5MBWRmDMLaZl+J5BFbRKa54G52/Jed4N0nOkqRFLG5mr3S4W1DwVHOOL1NXVtpKR+gW1Ofvs3w8VdJt6nHMDwIPkQVI0rx/ID6qlxN9JPIZAW6rkk8/FeutKaR1OdvU/NYefcyGhoJZ2W6wWjjuLgSPOkEjnYXdbnZbNMez6n5qPEMOinaGzxskaHB4Y9oe3WL2NjsTufig8hpafEcPxDD5aipfKa57WyRl8jrB7mNcx4OziBK0gi1i024XMsWCR4rUYvU1Bceo1Q09nECPqw/SbcwBG3bh2nLVfUfSOYYwzeDDQSXD3XTg/8As0jyhJQxUUeJ0k+JU1PEepn6yV0zmO0iAa3a2ScASxxbbc325Kj0XomrC/CYL/Z1xj7rXuAHwRXften90H9EcZbhMN/tGR3oZHWRaD2z5KB85Ok242NvNecQ1U4mqRVAaiLsIJPY5ItzZikkFOZImlxaQS0bkt5oewKZ9fI+Z0bmMLdDdQIJtzsd/wDZESRzAxwt53v80ZR7Mb5IRwfKkjKgve67Rs1vcEWvKgSdx07LDkppHEnvW807LtAQD7nJWFRuK5jlUi8wpz5QOKha/ZYWLV5uQEVvNxFnC4TanFWsF7heaV2OuZIALrdwuV0w35q60b20qzPLGc1qYHmJs3A3uvP8zZZdyJC3Mi4cY7DjZWyaJfd6GCmX3XApl91hpaDkPYxgBmla4nYHgt0OWZmDGG08LnE8kUEY/TsfiEEcYF27kjlyWNmeslwzEBO0B4ewN0k7gjdE2RcOdJI+ql4uN235N5LOo3MqsakE9iIm9lrrWueJ3X02y7oxxFlZWzVMrrTkBoi/hZx+a9VaV5TgdOz/AIgk9nADGx9vTw1X/wDi9TBWaOpj2R6/NDfSPmz2Gic5htNLeGHweRu/8IufPSiGmd2R6/NDGfclHEhA3rRE2Jz3OOnrHEODQABcDkeJ5qDD6PMVw+hhipzO2SrqXtMgjvNaV9msjL29kBodY78S7vWdmDpAq3S12HOh1SyPNPT6Bp0xOuNTgd3XYWnVw3PAIky/0U0NK9kn1ksrCHtfI+wa9puCGMsPjdGPVN1atI1WtqsNVu6/cqKmXsLFNSwwDfqo2sJ73Ado+puVbB7Z8gnEqJp7Z8lBJKwOFiLjuSRxhvugDySlyS6BdSY8riU15UDmFO1KJpTtSIHXFcwrlyqRYvssuupRuVy5GglWUTS+9kR5bhAXLlu+E0izJU3dZamVodrrlyzfDQkBUd90q5ZE2peR9J+Y3tlay1xe9jwNly5WF8GYD0myOkigYwNadifRWs4ZFlkqBPTyiNzgNV9Q9QWrly0gsyJlBtFGSXdZLJ2nyHn4C/JFl1y5S+SI6U9kKUlcuUHEpLrlyo4lRNd2z5JVygeSmucuXIOumSFcuUCtKW6Vcqj/2Q=="/>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pic>
        <p:nvPicPr>
          <p:cNvPr id="7174" name="Picture 6" descr="http://www.up.edu.mx/images_uploads/20006_calendario2.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616578" y="5111494"/>
            <a:ext cx="974002" cy="1025266"/>
          </a:xfrm>
          <a:prstGeom prst="rect">
            <a:avLst/>
          </a:prstGeom>
          <a:noFill/>
          <a:extLst>
            <a:ext uri="{909E8E84-426E-40DD-AFC4-6F175D3DCCD1}">
              <a14:hiddenFill xmlns:a14="http://schemas.microsoft.com/office/drawing/2010/main">
                <a:solidFill>
                  <a:srgbClr val="FFFFFF"/>
                </a:solidFill>
              </a14:hiddenFill>
            </a:ext>
          </a:extLst>
        </p:spPr>
      </p:pic>
      <p:pic>
        <p:nvPicPr>
          <p:cNvPr id="7176" name="Picture 8" descr="https://encrypted-tbn0.gstatic.com/images?q=tbn:ANd9GcSgWf0V7A8CQbDE56hI0we_7xuCgSM6RU-4q9yIk3TiBIeRoG3-AQ"/>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8630" y="5059309"/>
            <a:ext cx="1094953" cy="11296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809734"/>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nodeType="clickEffect">
                                  <p:stCondLst>
                                    <p:cond delay="0"/>
                                  </p:stCondLst>
                                  <p:childTnLst>
                                    <p:animEffect transition="out" filter="fade">
                                      <p:cBhvr>
                                        <p:cTn id="6" dur="500" tmFilter="0, 0; .2, .5; .8, .5; 1, 0"/>
                                        <p:tgtEl>
                                          <p:spTgt spid="7174"/>
                                        </p:tgtEl>
                                      </p:cBhvr>
                                    </p:animEffect>
                                    <p:animScale>
                                      <p:cBhvr>
                                        <p:cTn id="7" dur="250" autoRev="1" fill="hold"/>
                                        <p:tgtEl>
                                          <p:spTgt spid="7174"/>
                                        </p:tgtEl>
                                      </p:cBhvr>
                                      <p:by x="105000" y="105000"/>
                                    </p:animScale>
                                  </p:childTnLst>
                                </p:cTn>
                              </p:par>
                              <p:par>
                                <p:cTn id="8" presetID="26" presetClass="emph" presetSubtype="0" fill="hold" nodeType="withEffect">
                                  <p:stCondLst>
                                    <p:cond delay="0"/>
                                  </p:stCondLst>
                                  <p:childTnLst>
                                    <p:animEffect transition="out" filter="fade">
                                      <p:cBhvr>
                                        <p:cTn id="9" dur="500" tmFilter="0, 0; .2, .5; .8, .5; 1, 0"/>
                                        <p:tgtEl>
                                          <p:spTgt spid="7170"/>
                                        </p:tgtEl>
                                      </p:cBhvr>
                                    </p:animEffect>
                                    <p:animScale>
                                      <p:cBhvr>
                                        <p:cTn id="10" dur="250" autoRev="1" fill="hold"/>
                                        <p:tgtEl>
                                          <p:spTgt spid="7170"/>
                                        </p:tgtEl>
                                      </p:cBhvr>
                                      <p:by x="105000" y="105000"/>
                                    </p:animScale>
                                  </p:childTnLst>
                                </p:cTn>
                              </p:par>
                              <p:par>
                                <p:cTn id="11" presetID="26" presetClass="emph" presetSubtype="0" fill="hold" nodeType="withEffect">
                                  <p:stCondLst>
                                    <p:cond delay="0"/>
                                  </p:stCondLst>
                                  <p:childTnLst>
                                    <p:animEffect transition="out" filter="fade">
                                      <p:cBhvr>
                                        <p:cTn id="12" dur="500" tmFilter="0, 0; .2, .5; .8, .5; 1, 0"/>
                                        <p:tgtEl>
                                          <p:spTgt spid="7176"/>
                                        </p:tgtEl>
                                      </p:cBhvr>
                                    </p:animEffect>
                                    <p:animScale>
                                      <p:cBhvr>
                                        <p:cTn id="13" dur="250" autoRev="1" fill="hold"/>
                                        <p:tgtEl>
                                          <p:spTgt spid="7176"/>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279</TotalTime>
  <Words>1822</Words>
  <Application>Microsoft Office PowerPoint</Application>
  <PresentationFormat>Presentación en pantalla (4:3)</PresentationFormat>
  <Paragraphs>134</Paragraphs>
  <Slides>20</Slides>
  <Notes>0</Notes>
  <HiddenSlides>0</HiddenSlides>
  <MMClips>0</MMClips>
  <ScaleCrop>false</ScaleCrop>
  <HeadingPairs>
    <vt:vector size="4" baseType="variant">
      <vt:variant>
        <vt:lpstr>Tema</vt:lpstr>
      </vt:variant>
      <vt:variant>
        <vt:i4>1</vt:i4>
      </vt:variant>
      <vt:variant>
        <vt:lpstr>Títulos de diapositiva</vt:lpstr>
      </vt:variant>
      <vt:variant>
        <vt:i4>20</vt:i4>
      </vt:variant>
    </vt:vector>
  </HeadingPairs>
  <TitlesOfParts>
    <vt:vector size="21" baseType="lpstr">
      <vt:lpstr>Austin</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La pequeña HP que las puede todas... Es una TI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Juan Sebastián Cornejo Islas</dc:creator>
  <cp:lastModifiedBy>Juan Sebastián Cornejo Islas</cp:lastModifiedBy>
  <cp:revision>29</cp:revision>
  <dcterms:created xsi:type="dcterms:W3CDTF">2012-11-16T03:45:24Z</dcterms:created>
  <dcterms:modified xsi:type="dcterms:W3CDTF">2012-11-17T08:24:55Z</dcterms:modified>
</cp:coreProperties>
</file>